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6"/>
  </p:notesMasterIdLst>
  <p:sldIdLst>
    <p:sldId id="348" r:id="rId2"/>
    <p:sldId id="353" r:id="rId3"/>
    <p:sldId id="259" r:id="rId4"/>
    <p:sldId id="352" r:id="rId5"/>
    <p:sldId id="262" r:id="rId6"/>
    <p:sldId id="265" r:id="rId7"/>
    <p:sldId id="268" r:id="rId8"/>
    <p:sldId id="271" r:id="rId9"/>
    <p:sldId id="274" r:id="rId10"/>
    <p:sldId id="277" r:id="rId11"/>
    <p:sldId id="280" r:id="rId12"/>
    <p:sldId id="283" r:id="rId13"/>
    <p:sldId id="286" r:id="rId14"/>
    <p:sldId id="289" r:id="rId15"/>
    <p:sldId id="292" r:id="rId16"/>
    <p:sldId id="295" r:id="rId17"/>
    <p:sldId id="298" r:id="rId18"/>
    <p:sldId id="301" r:id="rId19"/>
    <p:sldId id="304" r:id="rId20"/>
    <p:sldId id="307" r:id="rId21"/>
    <p:sldId id="310" r:id="rId22"/>
    <p:sldId id="313" r:id="rId23"/>
    <p:sldId id="316" r:id="rId24"/>
    <p:sldId id="319" r:id="rId25"/>
    <p:sldId id="322" r:id="rId26"/>
    <p:sldId id="325" r:id="rId27"/>
    <p:sldId id="328" r:id="rId28"/>
    <p:sldId id="331" r:id="rId29"/>
    <p:sldId id="334" r:id="rId30"/>
    <p:sldId id="340" r:id="rId31"/>
    <p:sldId id="349" r:id="rId32"/>
    <p:sldId id="350" r:id="rId33"/>
    <p:sldId id="343" r:id="rId34"/>
    <p:sldId id="346"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51" d="100"/>
          <a:sy n="51" d="100"/>
        </p:scale>
        <p:origin x="-1044" y="-90"/>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DC8D7-7C5E-4983-B426-0A55781A09B8}" type="datetimeFigureOut">
              <a:rPr lang="en-US" smtClean="0"/>
              <a:pPr/>
              <a:t>7/6/2022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088B7-3C58-4610-9B48-79136C4A5A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p:spPr>
      </p:sp>
      <p:sp>
        <p:nvSpPr>
          <p:cNvPr id="76803"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ln>
        </p:spPr>
        <p:txBody>
          <a:bodyPr wrap="square" numCol="1" anchorCtr="0" compatLnSpc="1"/>
          <a:lstStyle/>
          <a:p>
            <a:fld id="{11B2DF6A-2BB5-4DA5-83FA-506CA4D4C679}"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A8F56AB-7FE4-48C0-8DA0-F015F133A2CD}" type="datetimeFigureOut">
              <a:rPr lang="en-IN" smtClean="0"/>
              <a:pPr/>
              <a:t>7/6/2022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897C7F-B87D-4F49-910C-49B1BD099753}" type="slidenum">
              <a:rPr lang="en-IN" smtClean="0"/>
              <a:pPr/>
              <a:t>‹#›</a:t>
            </a:fld>
            <a:endParaRPr lang="en-IN"/>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anose="05000000000000000000" pitchFamily="2" charset="2"/>
                </a:rPr>
                <a:t></a:t>
              </a:r>
              <a:endParaRPr lang="en-US" sz="540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anose="05000000000000000000"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F56AB-7FE4-48C0-8DA0-F015F133A2CD}" type="datetimeFigureOut">
              <a:rPr lang="en-IN" smtClean="0"/>
              <a:pPr/>
              <a:t>7/6/2022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897C7F-B87D-4F49-910C-49B1BD099753}" type="slidenum">
              <a:rPr lang="en-IN" smtClean="0"/>
              <a:pPr/>
              <a:t>‹#›</a:t>
            </a:fld>
            <a:endParaRPr lang="en-IN"/>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F56AB-7FE4-48C0-8DA0-F015F133A2CD}" type="datetimeFigureOut">
              <a:rPr lang="en-IN" smtClean="0"/>
              <a:pPr/>
              <a:t>7/6/2022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897C7F-B87D-4F49-910C-49B1BD099753}" type="slidenum">
              <a:rPr lang="en-IN" smtClean="0"/>
              <a:pPr/>
              <a:t>‹#›</a:t>
            </a:fld>
            <a:endParaRPr lang="en-IN"/>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F56AB-7FE4-48C0-8DA0-F015F133A2CD}" type="datetimeFigureOut">
              <a:rPr lang="en-IN" smtClean="0"/>
              <a:pPr/>
              <a:t>7/6/2022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897C7F-B87D-4F49-910C-49B1BD099753}" type="slidenum">
              <a:rPr lang="en-IN" smtClean="0"/>
              <a:pPr/>
              <a:t>‹#›</a:t>
            </a:fld>
            <a:endParaRPr lang="en-IN"/>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F56AB-7FE4-48C0-8DA0-F015F133A2CD}" type="datetimeFigureOut">
              <a:rPr lang="en-IN" smtClean="0"/>
              <a:pPr/>
              <a:t>7/6/2022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897C7F-B87D-4F49-910C-49B1BD099753}" type="slidenum">
              <a:rPr lang="en-IN" smtClean="0"/>
              <a:pPr/>
              <a:t>‹#›</a:t>
            </a:fld>
            <a:endParaRPr lang="en-I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8F56AB-7FE4-48C0-8DA0-F015F133A2CD}" type="datetimeFigureOut">
              <a:rPr lang="en-IN" smtClean="0"/>
              <a:pPr/>
              <a:t>7/6/2022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897C7F-B87D-4F49-910C-49B1BD099753}" type="slidenum">
              <a:rPr lang="en-IN" smtClean="0"/>
              <a:pPr/>
              <a:t>‹#›</a:t>
            </a:fld>
            <a:endParaRPr lang="en-IN"/>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F56AB-7FE4-48C0-8DA0-F015F133A2CD}" type="datetimeFigureOut">
              <a:rPr lang="en-IN" smtClean="0"/>
              <a:pPr/>
              <a:t>7/6/2022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0897C7F-B87D-4F49-910C-49B1BD099753}" type="slidenum">
              <a:rPr lang="en-IN" smtClean="0"/>
              <a:pPr/>
              <a:t>‹#›</a:t>
            </a:fld>
            <a:endParaRPr lang="en-IN"/>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F56AB-7FE4-48C0-8DA0-F015F133A2CD}" type="datetimeFigureOut">
              <a:rPr lang="en-IN" smtClean="0"/>
              <a:pPr/>
              <a:t>7/6/2022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0897C7F-B87D-4F49-910C-49B1BD099753}" type="slidenum">
              <a:rPr lang="en-IN" smtClean="0"/>
              <a:pPr/>
              <a:t>‹#›</a:t>
            </a:fld>
            <a:endParaRPr lang="en-IN"/>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smtClean="0">
                  <a:solidFill>
                    <a:schemeClr val="tx2">
                      <a:lumMod val="60000"/>
                      <a:lumOff val="40000"/>
                    </a:schemeClr>
                  </a:solidFill>
                  <a:latin typeface="Wingdings" panose="05000000000000000000" pitchFamily="2" charset="2"/>
                </a:rPr>
                <a:t></a:t>
              </a:r>
              <a:endParaRPr lang="en-US" sz="5400">
                <a:solidFill>
                  <a:schemeClr val="tx2">
                    <a:lumMod val="60000"/>
                    <a:lumOff val="40000"/>
                  </a:schemeClr>
                </a:solidFill>
                <a:latin typeface="Wingdings" panose="05000000000000000000"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F56AB-7FE4-48C0-8DA0-F015F133A2CD}" type="datetimeFigureOut">
              <a:rPr lang="en-IN" smtClean="0"/>
              <a:pPr/>
              <a:t>7/6/2022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0897C7F-B87D-4F49-910C-49B1BD099753}" type="slidenum">
              <a:rPr lang="en-IN" smtClean="0"/>
              <a:pPr/>
              <a:t>‹#›</a:t>
            </a:fld>
            <a:endParaRPr lang="en-I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F56AB-7FE4-48C0-8DA0-F015F133A2CD}" type="datetimeFigureOut">
              <a:rPr lang="en-IN" smtClean="0"/>
              <a:pPr/>
              <a:t>7/6/2022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897C7F-B87D-4F49-910C-49B1BD099753}" type="slidenum">
              <a:rPr lang="en-IN" smtClean="0"/>
              <a:pPr/>
              <a:t>‹#›</a:t>
            </a:fld>
            <a:endParaRPr lang="en-I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F56AB-7FE4-48C0-8DA0-F015F133A2CD}" type="datetimeFigureOut">
              <a:rPr lang="en-IN" smtClean="0"/>
              <a:pPr/>
              <a:t>7/6/2022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897C7F-B87D-4F49-910C-49B1BD099753}" type="slidenum">
              <a:rPr lang="en-IN" smtClean="0"/>
              <a:pPr/>
              <a:t>‹#›</a:t>
            </a:fld>
            <a:endParaRPr lang="en-I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8F56AB-7FE4-48C0-8DA0-F015F133A2CD}" type="datetimeFigureOut">
              <a:rPr lang="en-IN" smtClean="0"/>
              <a:pPr/>
              <a:t>7/6/2022</a:t>
            </a:fld>
            <a:endParaRPr lang="en-IN"/>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897C7F-B87D-4F49-910C-49B1BD09975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anose="05000000000000000000"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anose="05000000000000000000"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anose="05000000000000000000"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anose="05000000000000000000"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image17.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239713" y="381000"/>
            <a:ext cx="8653462" cy="954088"/>
          </a:xfrm>
          <a:prstGeom prst="rect">
            <a:avLst/>
          </a:prstGeom>
          <a:noFill/>
          <a:ln w="9525">
            <a:noFill/>
            <a:miter lim="800000"/>
            <a:headEnd/>
            <a:tailEnd/>
          </a:ln>
        </p:spPr>
        <p:txBody>
          <a:bodyPr>
            <a:spAutoFit/>
          </a:bodyPr>
          <a:lstStyle/>
          <a:p>
            <a:pPr algn="ctr"/>
            <a:r>
              <a:rPr lang="en-US" sz="2800" b="1">
                <a:latin typeface="Book Antiqua" pitchFamily="18" charset="0"/>
              </a:rPr>
              <a:t>RUNGTA COLLEGE OF DENTAL SCIENCES &amp; RESEARCH </a:t>
            </a:r>
          </a:p>
        </p:txBody>
      </p:sp>
      <p:sp>
        <p:nvSpPr>
          <p:cNvPr id="4099" name="TextBox 3"/>
          <p:cNvSpPr txBox="1">
            <a:spLocks noChangeArrowheads="1"/>
          </p:cNvSpPr>
          <p:nvPr/>
        </p:nvSpPr>
        <p:spPr bwMode="auto">
          <a:xfrm>
            <a:off x="533400" y="3090863"/>
            <a:ext cx="7467600" cy="646331"/>
          </a:xfrm>
          <a:prstGeom prst="rect">
            <a:avLst/>
          </a:prstGeom>
          <a:noFill/>
          <a:ln w="9525">
            <a:noFill/>
            <a:miter lim="800000"/>
            <a:headEnd/>
            <a:tailEnd/>
          </a:ln>
        </p:spPr>
        <p:txBody>
          <a:bodyPr wrap="square">
            <a:spAutoFit/>
          </a:bodyPr>
          <a:lstStyle/>
          <a:p>
            <a:pPr algn="ctr"/>
            <a:r>
              <a:rPr lang="en-US" sz="3600" b="1" u="sng" dirty="0" smtClean="0">
                <a:latin typeface="Book Antiqua" pitchFamily="18" charset="0"/>
              </a:rPr>
              <a:t>CHEILOSCOPY &amp; RUGOSCOPY  </a:t>
            </a:r>
            <a:endParaRPr lang="en-US" sz="3600" b="1" u="sng" dirty="0">
              <a:latin typeface="Book Antiqua" pitchFamily="18" charset="0"/>
            </a:endParaRPr>
          </a:p>
        </p:txBody>
      </p:sp>
      <p:sp>
        <p:nvSpPr>
          <p:cNvPr id="4100" name="TextBox 5"/>
          <p:cNvSpPr txBox="1">
            <a:spLocks noChangeArrowheads="1"/>
          </p:cNvSpPr>
          <p:nvPr/>
        </p:nvSpPr>
        <p:spPr bwMode="auto">
          <a:xfrm>
            <a:off x="141288" y="5675313"/>
            <a:ext cx="8828087" cy="522287"/>
          </a:xfrm>
          <a:prstGeom prst="rect">
            <a:avLst/>
          </a:prstGeom>
          <a:noFill/>
          <a:ln w="9525">
            <a:noFill/>
            <a:miter lim="800000"/>
            <a:headEnd/>
            <a:tailEnd/>
          </a:ln>
        </p:spPr>
        <p:txBody>
          <a:bodyPr>
            <a:spAutoFit/>
          </a:bodyPr>
          <a:lstStyle/>
          <a:p>
            <a:pPr algn="ctr"/>
            <a:r>
              <a:rPr lang="en-US" sz="2800" b="1">
                <a:latin typeface="Book Antiqua" pitchFamily="18" charset="0"/>
              </a:rPr>
              <a:t>ORAL MEDICINE, DIAGNOSIS &amp; RADIOLOGY  </a:t>
            </a:r>
          </a:p>
        </p:txBody>
      </p:sp>
      <p:sp>
        <p:nvSpPr>
          <p:cNvPr id="4101" name="TextBox 4"/>
          <p:cNvSpPr txBox="1">
            <a:spLocks noChangeArrowheads="1"/>
          </p:cNvSpPr>
          <p:nvPr/>
        </p:nvSpPr>
        <p:spPr bwMode="auto">
          <a:xfrm>
            <a:off x="381000" y="4470400"/>
            <a:ext cx="8262938" cy="954088"/>
          </a:xfrm>
          <a:prstGeom prst="rect">
            <a:avLst/>
          </a:prstGeom>
          <a:noFill/>
          <a:ln w="9525">
            <a:noFill/>
            <a:miter lim="800000"/>
            <a:headEnd/>
            <a:tailEnd/>
          </a:ln>
        </p:spPr>
        <p:txBody>
          <a:bodyPr>
            <a:spAutoFit/>
          </a:bodyPr>
          <a:lstStyle/>
          <a:p>
            <a:pPr algn="r"/>
            <a:r>
              <a:rPr lang="en-US" sz="3200" b="1">
                <a:latin typeface="Book Antiqua" pitchFamily="18" charset="0"/>
              </a:rPr>
              <a:t>Dr. Fatima  Khan</a:t>
            </a:r>
            <a:r>
              <a:rPr lang="en-US" b="1">
                <a:latin typeface="Book Antiqua" pitchFamily="18" charset="0"/>
              </a:rPr>
              <a:t> </a:t>
            </a:r>
          </a:p>
          <a:p>
            <a:pPr algn="r"/>
            <a:r>
              <a:rPr lang="en-US" b="1">
                <a:latin typeface="Book Antiqua" pitchFamily="18" charset="0"/>
              </a:rPr>
              <a:t> </a:t>
            </a:r>
          </a:p>
        </p:txBody>
      </p:sp>
      <p:pic>
        <p:nvPicPr>
          <p:cNvPr id="4102" name="Picture 6"/>
          <p:cNvPicPr>
            <a:picLocks noChangeAspect="1"/>
          </p:cNvPicPr>
          <p:nvPr/>
        </p:nvPicPr>
        <p:blipFill>
          <a:blip r:embed="rId2"/>
          <a:srcRect l="15781" r="15781"/>
          <a:stretch>
            <a:fillRect/>
          </a:stretch>
        </p:blipFill>
        <p:spPr bwMode="auto">
          <a:xfrm>
            <a:off x="3962400" y="1371600"/>
            <a:ext cx="1208088" cy="1597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16832"/>
            <a:ext cx="7745505" cy="4608511"/>
          </a:xfrm>
        </p:spPr>
        <p:txBody>
          <a:bodyPr>
            <a:normAutofit fontScale="92500" lnSpcReduction="20000"/>
          </a:bodyPr>
          <a:lstStyle/>
          <a:p>
            <a:endParaRPr lang="en-IN"/>
          </a:p>
          <a:p>
            <a:pPr marL="0" indent="0" algn="ctr">
              <a:buNone/>
            </a:pPr>
            <a:r>
              <a:rPr lang="en-IN" sz="2600" b="1" smtClean="0">
                <a:solidFill>
                  <a:srgbClr val="005828"/>
                </a:solidFill>
              </a:rPr>
              <a:t>ACCORDING TO THE GLOSSARY OF PROSTHODONTIC TERMS:</a:t>
            </a:r>
          </a:p>
          <a:p>
            <a:pPr algn="just"/>
            <a:endParaRPr lang="en-IN" smtClean="0"/>
          </a:p>
          <a:p>
            <a:pPr algn="just"/>
            <a:r>
              <a:rPr lang="en-IN" err="1" smtClean="0"/>
              <a:t>Rugae </a:t>
            </a:r>
            <a:r>
              <a:rPr lang="en-IN"/>
              <a:t>are anatomical folds or wrinkles (usually used in the plural sense); the irregular fibrous connective tissue located on the anterior third of the </a:t>
            </a:r>
            <a:r>
              <a:rPr lang="en-IN" smtClean="0"/>
              <a:t>palate.</a:t>
            </a:r>
          </a:p>
          <a:p>
            <a:pPr algn="just"/>
            <a:endParaRPr lang="en-IN" smtClean="0"/>
          </a:p>
          <a:p>
            <a:pPr algn="just"/>
            <a:r>
              <a:rPr lang="en-IN" smtClean="0"/>
              <a:t>They </a:t>
            </a:r>
            <a:r>
              <a:rPr lang="en-IN"/>
              <a:t>are also called “</a:t>
            </a:r>
            <a:r>
              <a:rPr lang="en-IN" b="1" err="1">
                <a:solidFill>
                  <a:srgbClr val="C00000"/>
                </a:solidFill>
              </a:rPr>
              <a:t>plica palatinae</a:t>
            </a:r>
            <a:r>
              <a:rPr lang="en-IN"/>
              <a:t>” or “</a:t>
            </a:r>
            <a:r>
              <a:rPr lang="en-IN" b="1" err="1">
                <a:solidFill>
                  <a:srgbClr val="C00000"/>
                </a:solidFill>
              </a:rPr>
              <a:t>rugae </a:t>
            </a:r>
            <a:r>
              <a:rPr lang="en-IN" b="1" smtClean="0">
                <a:solidFill>
                  <a:srgbClr val="C00000"/>
                </a:solidFill>
              </a:rPr>
              <a:t>palatine</a:t>
            </a:r>
            <a:r>
              <a:rPr lang="en-IN" smtClean="0"/>
              <a:t>”.</a:t>
            </a:r>
          </a:p>
          <a:p>
            <a:pPr algn="just"/>
            <a:endParaRPr lang="en-IN" smtClean="0"/>
          </a:p>
          <a:p>
            <a:pPr algn="just"/>
            <a:r>
              <a:rPr lang="en-IN" err="1" smtClean="0"/>
              <a:t>Palatoscopy </a:t>
            </a:r>
            <a:r>
              <a:rPr lang="en-IN"/>
              <a:t>or palatal rugoscopy is the name given to the study of palatal rugae in order to establish a person’s </a:t>
            </a:r>
            <a:r>
              <a:rPr lang="en-IN" smtClean="0"/>
              <a:t>identity.</a:t>
            </a:r>
            <a:endParaRPr lang="en-IN"/>
          </a:p>
        </p:txBody>
      </p:sp>
      <p:sp>
        <p:nvSpPr>
          <p:cNvPr id="3" name="Title 2"/>
          <p:cNvSpPr>
            <a:spLocks noGrp="1"/>
          </p:cNvSpPr>
          <p:nvPr>
            <p:ph type="title"/>
          </p:nvPr>
        </p:nvSpPr>
        <p:spPr/>
        <p:txBody>
          <a:bodyPr/>
          <a:lstStyle/>
          <a:p>
            <a:r>
              <a:rPr lang="en-US" sz="2400" b="1">
                <a:solidFill>
                  <a:srgbClr val="C00000"/>
                </a:solidFill>
              </a:rPr>
              <a:t>THE PALATAL RUGAE IN IDENTIFICATION</a:t>
            </a:r>
            <a:br>
              <a:rPr lang="en-US" sz="2400" b="1">
                <a:solidFill>
                  <a:srgbClr val="C00000"/>
                </a:solidFill>
              </a:rPr>
            </a:br>
            <a:r>
              <a:rPr lang="en-US" sz="2400" b="1">
                <a:solidFill>
                  <a:srgbClr val="C00000"/>
                </a:solidFill>
              </a:rPr>
              <a:t>[RUGOSCOPY]</a:t>
            </a:r>
            <a:endParaRPr lang="en-IN" sz="2400" b="1">
              <a:solidFill>
                <a:srgbClr val="C00000"/>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92697"/>
            <a:ext cx="7745505" cy="5433466"/>
          </a:xfrm>
        </p:spPr>
        <p:txBody>
          <a:bodyPr>
            <a:normAutofit fontScale="92500" lnSpcReduction="10000"/>
          </a:bodyPr>
          <a:lstStyle/>
          <a:p>
            <a:endParaRPr lang="en-IN"/>
          </a:p>
          <a:p>
            <a:pPr algn="just"/>
            <a:r>
              <a:rPr lang="en-IN"/>
              <a:t> Palatal rugae appear towards the third month of intrauterine life &amp; its development and growth is controlled by epithelial- mesenchymal </a:t>
            </a:r>
            <a:r>
              <a:rPr lang="en-IN" smtClean="0"/>
              <a:t>interactions.</a:t>
            </a:r>
          </a:p>
          <a:p>
            <a:pPr algn="just"/>
            <a:endParaRPr lang="en-IN" smtClean="0"/>
          </a:p>
          <a:p>
            <a:pPr algn="just"/>
            <a:r>
              <a:rPr lang="en-IN" smtClean="0"/>
              <a:t>The </a:t>
            </a:r>
            <a:r>
              <a:rPr lang="en-IN"/>
              <a:t>first rugae are distinguished in human embryos of 32 mm next to the incisive papilla and in the prenatal stage are relatively </a:t>
            </a:r>
            <a:r>
              <a:rPr lang="en-IN" smtClean="0"/>
              <a:t>prominent.</a:t>
            </a:r>
          </a:p>
          <a:p>
            <a:pPr marL="0" indent="0" algn="just">
              <a:buNone/>
            </a:pPr>
            <a:r>
              <a:rPr lang="en-IN" smtClean="0"/>
              <a:t> </a:t>
            </a:r>
          </a:p>
          <a:p>
            <a:pPr algn="just"/>
            <a:r>
              <a:rPr lang="en-IN" smtClean="0"/>
              <a:t>The </a:t>
            </a:r>
            <a:r>
              <a:rPr lang="en-IN"/>
              <a:t>palatal rugae at birth are well trained with a typical orientation pattern and adolescence acquires the final feature shape of each </a:t>
            </a:r>
            <a:r>
              <a:rPr lang="en-IN" smtClean="0"/>
              <a:t>individual.</a:t>
            </a:r>
          </a:p>
          <a:p>
            <a:pPr marL="0" indent="0" algn="just">
              <a:buNone/>
            </a:pPr>
            <a:r>
              <a:rPr lang="en-IN" smtClean="0"/>
              <a:t> </a:t>
            </a:r>
          </a:p>
          <a:p>
            <a:pPr algn="just"/>
            <a:r>
              <a:rPr lang="en-IN" smtClean="0"/>
              <a:t>Once </a:t>
            </a:r>
            <a:r>
              <a:rPr lang="en-IN"/>
              <a:t>they are formed thus, may experience changes in their size due to growth of the palate, but its shape is maintained.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8840"/>
            <a:ext cx="7745505" cy="4608511"/>
          </a:xfrm>
        </p:spPr>
        <p:txBody>
          <a:bodyPr>
            <a:normAutofit lnSpcReduction="10000"/>
          </a:bodyPr>
          <a:lstStyle/>
          <a:p>
            <a:pPr algn="just"/>
            <a:r>
              <a:rPr lang="en-IN" sz="2200"/>
              <a:t>The earliest reference to rugae was in anatomy textbook y Winslow in 1732 and was first illustrated by Santorin in </a:t>
            </a:r>
            <a:r>
              <a:rPr lang="en-IN" sz="2200" smtClean="0"/>
              <a:t>1975.</a:t>
            </a:r>
          </a:p>
          <a:p>
            <a:pPr algn="just"/>
            <a:endParaRPr lang="en-IN" sz="2200" smtClean="0"/>
          </a:p>
          <a:p>
            <a:pPr algn="just"/>
            <a:r>
              <a:rPr lang="en-IN" sz="2200" smtClean="0"/>
              <a:t>Harrison </a:t>
            </a:r>
            <a:r>
              <a:rPr lang="en-IN" sz="2200"/>
              <a:t>Allen in 1889 suggested that palatine rugae can be used as an alternative method for human identification</a:t>
            </a:r>
            <a:r>
              <a:rPr lang="en-IN" sz="2200" smtClean="0"/>
              <a:t>.</a:t>
            </a:r>
          </a:p>
          <a:p>
            <a:pPr algn="just"/>
            <a:endParaRPr lang="en-IN" sz="2200" smtClean="0"/>
          </a:p>
          <a:p>
            <a:pPr algn="just"/>
            <a:r>
              <a:rPr lang="en-IN" sz="2200" smtClean="0"/>
              <a:t>Palatal </a:t>
            </a:r>
            <a:r>
              <a:rPr lang="en-IN" sz="2200" err="1"/>
              <a:t>Rugoscopy was first proposed in 1932, by a Spanish investigator called Trobo </a:t>
            </a:r>
            <a:r>
              <a:rPr lang="en-IN" sz="2200" smtClean="0"/>
              <a:t>Hermosa.</a:t>
            </a:r>
          </a:p>
          <a:p>
            <a:pPr algn="just"/>
            <a:endParaRPr lang="en-IN" sz="2200" smtClean="0"/>
          </a:p>
          <a:p>
            <a:pPr algn="just"/>
            <a:r>
              <a:rPr lang="en-IN" sz="2200" smtClean="0"/>
              <a:t>In </a:t>
            </a:r>
            <a:r>
              <a:rPr lang="en-IN" sz="2200"/>
              <a:t>1937, Carrea developed a detailed study and established a way to classify palatal rugae</a:t>
            </a:r>
          </a:p>
        </p:txBody>
      </p:sp>
      <p:sp>
        <p:nvSpPr>
          <p:cNvPr id="4" name="TextBox 3"/>
          <p:cNvSpPr txBox="1"/>
          <p:nvPr/>
        </p:nvSpPr>
        <p:spPr>
          <a:xfrm>
            <a:off x="2627784" y="836712"/>
            <a:ext cx="3621504"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a:solidFill>
                  <a:srgbClr val="005828"/>
                </a:solidFill>
              </a:rPr>
              <a:t>HISTORICAL REVIEW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200"/>
              <a:t>In 1983, Brinon, following the studies of Carrea, divided palatal rugae into two groups (fundamental and specific) in a similar way to that with the </a:t>
            </a:r>
            <a:r>
              <a:rPr lang="en-IN" sz="2200" smtClean="0"/>
              <a:t>fingerprint.</a:t>
            </a:r>
          </a:p>
          <a:p>
            <a:pPr algn="just"/>
            <a:endParaRPr lang="en-IN" sz="2200" smtClean="0"/>
          </a:p>
          <a:p>
            <a:pPr algn="just"/>
            <a:endParaRPr lang="en-IN" sz="2200" smtClean="0"/>
          </a:p>
          <a:p>
            <a:pPr algn="just"/>
            <a:r>
              <a:rPr lang="en-IN" sz="2200" smtClean="0"/>
              <a:t>In </a:t>
            </a:r>
            <a:r>
              <a:rPr lang="en-IN" sz="2200"/>
              <a:t>this manner, dactiloscopy and palatoscopy were united as similar methods based on the same scientific principles as sometimes, palatoscopy can be of special interest in cases where there are no fingers to be studied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492896"/>
            <a:ext cx="7745505" cy="3633266"/>
          </a:xfrm>
        </p:spPr>
        <p:txBody>
          <a:bodyPr>
            <a:normAutofit/>
          </a:bodyPr>
          <a:lstStyle/>
          <a:p>
            <a:pPr algn="just"/>
            <a:r>
              <a:rPr lang="en-IN"/>
              <a:t>The first system of classification was developed by Goria in 1911 and was rudimentary. </a:t>
            </a:r>
            <a:endParaRPr lang="en-IN" smtClean="0"/>
          </a:p>
          <a:p>
            <a:pPr algn="just"/>
            <a:endParaRPr lang="en-IN" smtClean="0"/>
          </a:p>
          <a:p>
            <a:pPr algn="just"/>
            <a:endParaRPr lang="en-IN"/>
          </a:p>
          <a:p>
            <a:pPr algn="just"/>
            <a:r>
              <a:rPr lang="en-IN" smtClean="0"/>
              <a:t>He </a:t>
            </a:r>
            <a:r>
              <a:rPr lang="en-IN"/>
              <a:t>categorized rugae pattern in two </a:t>
            </a:r>
            <a:r>
              <a:rPr lang="en-IN" smtClean="0"/>
              <a:t>ways:</a:t>
            </a:r>
          </a:p>
          <a:p>
            <a:pPr marL="457200" indent="-457200" algn="just">
              <a:buFont typeface="+mj-lt"/>
              <a:buAutoNum type="arabicPeriod"/>
            </a:pPr>
            <a:r>
              <a:rPr lang="en-IN" smtClean="0"/>
              <a:t> specifying </a:t>
            </a:r>
            <a:r>
              <a:rPr lang="en-IN"/>
              <a:t>the number of rugae </a:t>
            </a:r>
            <a:endParaRPr lang="en-IN" smtClean="0"/>
          </a:p>
          <a:p>
            <a:pPr marL="457200" indent="-457200" algn="just">
              <a:buFont typeface="+mj-lt"/>
              <a:buAutoNum type="arabicPeriod"/>
            </a:pPr>
            <a:r>
              <a:rPr lang="en-IN" smtClean="0"/>
              <a:t> </a:t>
            </a:r>
            <a:r>
              <a:rPr lang="en-IN"/>
              <a:t>specifying the extent of the rugal zone relative to </a:t>
            </a:r>
            <a:r>
              <a:rPr lang="en-IN" smtClean="0"/>
              <a:t> the </a:t>
            </a:r>
            <a:r>
              <a:rPr lang="en-IN"/>
              <a:t>teeth. </a:t>
            </a:r>
          </a:p>
        </p:txBody>
      </p:sp>
      <p:sp>
        <p:nvSpPr>
          <p:cNvPr id="3" name="Title 2"/>
          <p:cNvSpPr>
            <a:spLocks noGrp="1"/>
          </p:cNvSpPr>
          <p:nvPr>
            <p:ph type="title"/>
          </p:nvPr>
        </p:nvSpPr>
        <p:spPr/>
        <p:txBody>
          <a:bodyPr/>
          <a:lstStyle/>
          <a:p>
            <a:r>
              <a:rPr lang="en-IN" sz="2400" b="1" i="1" smtClean="0">
                <a:solidFill>
                  <a:srgbClr val="005828"/>
                </a:solidFill>
              </a:rPr>
              <a:t>CLASSIFICATION OF RUGAE…</a:t>
            </a:r>
            <a:endParaRPr lang="en-IN" sz="2400">
              <a:solidFill>
                <a:srgbClr val="005828"/>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48681"/>
            <a:ext cx="7745505" cy="5577482"/>
          </a:xfrm>
        </p:spPr>
        <p:txBody>
          <a:bodyPr>
            <a:normAutofit lnSpcReduction="10000"/>
          </a:bodyPr>
          <a:lstStyle/>
          <a:p>
            <a:pPr algn="just"/>
            <a:r>
              <a:rPr lang="en-IN" err="1"/>
              <a:t>Lysell’s classification in 1955 is the most important, and has been used widely in research involving </a:t>
            </a:r>
            <a:r>
              <a:rPr lang="en-IN" err="1" smtClean="0"/>
              <a:t>rugae.</a:t>
            </a:r>
            <a:endParaRPr lang="en-IN" smtClean="0"/>
          </a:p>
          <a:p>
            <a:pPr algn="just"/>
            <a:endParaRPr lang="en-IN" smtClean="0"/>
          </a:p>
          <a:p>
            <a:pPr algn="just"/>
            <a:r>
              <a:rPr lang="en-IN" smtClean="0"/>
              <a:t> </a:t>
            </a:r>
            <a:r>
              <a:rPr lang="en-IN"/>
              <a:t>It is comprehensive and includes the incisive </a:t>
            </a:r>
            <a:r>
              <a:rPr lang="en-IN" smtClean="0"/>
              <a:t>papillae.</a:t>
            </a:r>
          </a:p>
          <a:p>
            <a:pPr algn="just"/>
            <a:endParaRPr lang="en-IN"/>
          </a:p>
          <a:p>
            <a:pPr algn="just"/>
            <a:r>
              <a:rPr lang="en-IN" err="1" smtClean="0"/>
              <a:t>Rugae </a:t>
            </a:r>
            <a:r>
              <a:rPr lang="en-IN"/>
              <a:t>are measured in a straight line between the origin and termination and are grouped into three categories: </a:t>
            </a:r>
          </a:p>
          <a:p>
            <a:pPr algn="just"/>
            <a:r>
              <a:rPr lang="en-IN" smtClean="0"/>
              <a:t> </a:t>
            </a:r>
            <a:r>
              <a:rPr lang="en-IN"/>
              <a:t>Primary: 5 millimeters or more; </a:t>
            </a:r>
          </a:p>
          <a:p>
            <a:pPr algn="just"/>
            <a:r>
              <a:rPr lang="en-IN"/>
              <a:t> </a:t>
            </a:r>
            <a:r>
              <a:rPr lang="en-IN" smtClean="0"/>
              <a:t>Secondary</a:t>
            </a:r>
            <a:r>
              <a:rPr lang="en-IN"/>
              <a:t>: 3 to 5 mm; </a:t>
            </a:r>
          </a:p>
          <a:p>
            <a:pPr algn="just"/>
            <a:r>
              <a:rPr lang="en-IN" smtClean="0"/>
              <a:t> </a:t>
            </a:r>
            <a:r>
              <a:rPr lang="en-IN"/>
              <a:t>Fragmentary: 2 to 3 mm; </a:t>
            </a:r>
          </a:p>
          <a:p>
            <a:pPr algn="just"/>
            <a:r>
              <a:rPr lang="en-IN" smtClean="0"/>
              <a:t> </a:t>
            </a:r>
            <a:r>
              <a:rPr lang="en-IN" err="1"/>
              <a:t>Rugae smaller than 2 mm are disregarded. </a:t>
            </a:r>
            <a:endParaRPr lang="en-IN"/>
          </a:p>
          <a:p>
            <a:pPr algn="just"/>
            <a:endParaRPr lang="en-IN"/>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124745"/>
            <a:ext cx="7745505" cy="5001418"/>
          </a:xfrm>
        </p:spPr>
        <p:txBody>
          <a:bodyPr>
            <a:normAutofit/>
          </a:bodyPr>
          <a:lstStyle/>
          <a:p>
            <a:pPr algn="just">
              <a:spcBef>
                <a:spcPts val="800"/>
              </a:spcBef>
              <a:buFont typeface="Wingdings" panose="05000000000000000000" pitchFamily="2" charset="2"/>
              <a:buChar char="Ø"/>
              <a:defRPr/>
            </a:pPr>
            <a:r>
              <a:rPr lang="en-US" b="1" u="sng">
                <a:solidFill>
                  <a:srgbClr val="C00000"/>
                </a:solidFill>
                <a:latin typeface="Times New Roman" panose="02020603050405020304" pitchFamily="18" charset="0"/>
                <a:cs typeface="Times New Roman" panose="02020603050405020304" pitchFamily="18" charset="0"/>
              </a:rPr>
              <a:t>Thomas &amp; Kotze </a:t>
            </a:r>
            <a:r>
              <a:rPr lang="en-US" b="1" u="sng" smtClean="0">
                <a:solidFill>
                  <a:srgbClr val="C00000"/>
                </a:solidFill>
                <a:latin typeface="Times New Roman" panose="02020603050405020304" pitchFamily="18" charset="0"/>
                <a:cs typeface="Times New Roman" panose="02020603050405020304" pitchFamily="18" charset="0"/>
              </a:rPr>
              <a:t>Classification :</a:t>
            </a:r>
            <a:endParaRPr lang="en-US" b="1" u="sng">
              <a:solidFill>
                <a:srgbClr val="C00000"/>
              </a:solidFill>
              <a:latin typeface="Times New Roman" panose="02020603050405020304" pitchFamily="18" charset="0"/>
              <a:cs typeface="Times New Roman" panose="02020603050405020304" pitchFamily="18" charset="0"/>
            </a:endParaRPr>
          </a:p>
          <a:p>
            <a:pPr marL="457200" indent="-457200" algn="just">
              <a:spcBef>
                <a:spcPct val="0"/>
              </a:spcBef>
              <a:buFont typeface="Arial" pitchFamily="34" charset="0"/>
              <a:buNone/>
              <a:defRPr/>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p>
          <a:p>
            <a:pPr marL="457200" indent="-457200" algn="just">
              <a:spcBef>
                <a:spcPct val="0"/>
              </a:spcBef>
              <a:buFont typeface="Arial" pitchFamily="34" charset="0"/>
              <a:buNone/>
              <a:defRPr/>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p>
          <a:p>
            <a:pPr marL="457200" indent="-457200" algn="just">
              <a:spcBef>
                <a:spcPct val="0"/>
              </a:spcBef>
              <a:buFont typeface="Arial" pitchFamily="34" charset="0"/>
              <a:buNone/>
              <a:defRPr/>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1</a:t>
            </a:r>
            <a:r>
              <a:rPr lang="en-US" sz="2200">
                <a:latin typeface="Times New Roman" panose="02020603050405020304" pitchFamily="18" charset="0"/>
                <a:cs typeface="Times New Roman" panose="02020603050405020304" pitchFamily="18" charset="0"/>
              </a:rPr>
              <a:t>. Branched </a:t>
            </a:r>
          </a:p>
          <a:p>
            <a:pPr marL="457200" indent="-457200" algn="just">
              <a:spcBef>
                <a:spcPct val="0"/>
              </a:spcBef>
              <a:buFont typeface="Arial" pitchFamily="34" charset="0"/>
              <a:buNone/>
              <a:defRPr/>
            </a:pPr>
            <a:r>
              <a:rPr lang="en-US" sz="2200">
                <a:latin typeface="Times New Roman" panose="02020603050405020304" pitchFamily="18" charset="0"/>
                <a:cs typeface="Times New Roman" panose="02020603050405020304" pitchFamily="18" charset="0"/>
              </a:rPr>
              <a:t>             2. </a:t>
            </a:r>
            <a:r>
              <a:rPr lang="en-US" sz="2200" smtClean="0">
                <a:latin typeface="Times New Roman" panose="02020603050405020304" pitchFamily="18" charset="0"/>
                <a:cs typeface="Times New Roman" panose="02020603050405020304" pitchFamily="18" charset="0"/>
              </a:rPr>
              <a:t>Unified </a:t>
            </a:r>
            <a:endParaRPr lang="en-US" sz="2200">
              <a:latin typeface="Times New Roman" panose="02020603050405020304" pitchFamily="18" charset="0"/>
              <a:cs typeface="Times New Roman" panose="02020603050405020304" pitchFamily="18" charset="0"/>
            </a:endParaRPr>
          </a:p>
          <a:p>
            <a:pPr marL="457200" indent="-457200" algn="just">
              <a:spcBef>
                <a:spcPct val="0"/>
              </a:spcBef>
              <a:buFont typeface="Arial" pitchFamily="34" charset="0"/>
              <a:buNone/>
              <a:defRPr/>
            </a:pPr>
            <a:r>
              <a:rPr lang="en-US" sz="2200">
                <a:latin typeface="Times New Roman" panose="02020603050405020304" pitchFamily="18" charset="0"/>
                <a:cs typeface="Times New Roman" panose="02020603050405020304" pitchFamily="18" charset="0"/>
              </a:rPr>
              <a:t>             3. </a:t>
            </a:r>
            <a:r>
              <a:rPr lang="en-US" sz="2200" smtClean="0">
                <a:latin typeface="Times New Roman" panose="02020603050405020304" pitchFamily="18" charset="0"/>
                <a:cs typeface="Times New Roman" panose="02020603050405020304" pitchFamily="18" charset="0"/>
              </a:rPr>
              <a:t>Cross </a:t>
            </a:r>
            <a:r>
              <a:rPr lang="en-US" sz="2200">
                <a:latin typeface="Times New Roman" panose="02020603050405020304" pitchFamily="18" charset="0"/>
                <a:cs typeface="Times New Roman" panose="02020603050405020304" pitchFamily="18" charset="0"/>
              </a:rPr>
              <a:t>linked </a:t>
            </a:r>
          </a:p>
          <a:p>
            <a:pPr marL="457200" indent="-457200" algn="just">
              <a:spcBef>
                <a:spcPct val="0"/>
              </a:spcBef>
              <a:buFont typeface="Arial" pitchFamily="34" charset="0"/>
              <a:buNone/>
              <a:defRPr/>
            </a:pPr>
            <a:r>
              <a:rPr lang="en-US" sz="2200">
                <a:latin typeface="Times New Roman" panose="02020603050405020304" pitchFamily="18" charset="0"/>
                <a:cs typeface="Times New Roman" panose="02020603050405020304" pitchFamily="18" charset="0"/>
              </a:rPr>
              <a:t>             4. Annular and </a:t>
            </a:r>
          </a:p>
          <a:p>
            <a:pPr marL="457200" indent="-457200" algn="just">
              <a:spcBef>
                <a:spcPct val="0"/>
              </a:spcBef>
              <a:buFont typeface="Arial" pitchFamily="34" charset="0"/>
              <a:buNone/>
              <a:defRPr/>
            </a:pPr>
            <a:r>
              <a:rPr lang="en-US" sz="2200">
                <a:latin typeface="Times New Roman" panose="02020603050405020304" pitchFamily="18" charset="0"/>
                <a:cs typeface="Times New Roman" panose="02020603050405020304" pitchFamily="18" charset="0"/>
              </a:rPr>
              <a:t>             5. Papillary</a:t>
            </a:r>
          </a:p>
          <a:p>
            <a:endParaRPr lang="en-IN" smtClean="0"/>
          </a:p>
          <a:p>
            <a:pPr algn="just"/>
            <a:r>
              <a:rPr lang="en-IN" sz="2200" smtClean="0"/>
              <a:t>In </a:t>
            </a:r>
            <a:r>
              <a:rPr lang="en-IN" sz="2200"/>
              <a:t>1955, Carrea categorized four main types of rugae according to direction, giving roman numerals, with sequence according to Arabic numerals and the shape denoted by letters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20689"/>
            <a:ext cx="7745505" cy="5505474"/>
          </a:xfrm>
        </p:spPr>
        <p:txBody>
          <a:bodyPr>
            <a:normAutofit lnSpcReduction="10000"/>
          </a:bodyPr>
          <a:lstStyle/>
          <a:p>
            <a:pPr algn="just"/>
            <a:r>
              <a:rPr lang="en-IN"/>
              <a:t>The classification of rugae by Basauri consists of two groups: simple and compound, which is subdivided into 10 types that describe particular shapes</a:t>
            </a:r>
            <a:r>
              <a:rPr lang="en-IN" smtClean="0"/>
              <a:t>:</a:t>
            </a:r>
          </a:p>
          <a:p>
            <a:pPr algn="just"/>
            <a:endParaRPr lang="en-IN" smtClean="0"/>
          </a:p>
          <a:p>
            <a:pPr algn="just"/>
            <a:r>
              <a:rPr lang="en-IN" smtClean="0"/>
              <a:t>0: pointed </a:t>
            </a:r>
          </a:p>
          <a:p>
            <a:pPr algn="just"/>
            <a:r>
              <a:rPr lang="en-IN" smtClean="0"/>
              <a:t>1: straight </a:t>
            </a:r>
          </a:p>
          <a:p>
            <a:pPr algn="just"/>
            <a:r>
              <a:rPr lang="en-IN" smtClean="0"/>
              <a:t>2</a:t>
            </a:r>
            <a:r>
              <a:rPr lang="en-IN"/>
              <a:t>:</a:t>
            </a:r>
            <a:r>
              <a:rPr lang="en-IN" smtClean="0"/>
              <a:t> curved </a:t>
            </a:r>
          </a:p>
          <a:p>
            <a:pPr algn="just"/>
            <a:r>
              <a:rPr lang="en-IN" smtClean="0"/>
              <a:t>3: angled </a:t>
            </a:r>
          </a:p>
          <a:p>
            <a:pPr algn="just"/>
            <a:r>
              <a:rPr lang="en-IN" smtClean="0"/>
              <a:t>4</a:t>
            </a:r>
            <a:r>
              <a:rPr lang="en-IN"/>
              <a:t>:</a:t>
            </a:r>
            <a:r>
              <a:rPr lang="en-IN" smtClean="0"/>
              <a:t> sinuous </a:t>
            </a:r>
          </a:p>
          <a:p>
            <a:pPr algn="just"/>
            <a:r>
              <a:rPr lang="en-IN" smtClean="0"/>
              <a:t>5</a:t>
            </a:r>
            <a:r>
              <a:rPr lang="en-IN"/>
              <a:t>:</a:t>
            </a:r>
            <a:r>
              <a:rPr lang="en-IN" smtClean="0"/>
              <a:t> circular </a:t>
            </a:r>
          </a:p>
          <a:p>
            <a:pPr algn="just"/>
            <a:r>
              <a:rPr lang="en-IN" smtClean="0"/>
              <a:t>6</a:t>
            </a:r>
            <a:r>
              <a:rPr lang="en-IN"/>
              <a:t>:</a:t>
            </a:r>
            <a:r>
              <a:rPr lang="en-IN" smtClean="0"/>
              <a:t> Greek </a:t>
            </a:r>
          </a:p>
          <a:p>
            <a:pPr algn="just"/>
            <a:r>
              <a:rPr lang="en-IN" smtClean="0"/>
              <a:t>7</a:t>
            </a:r>
            <a:r>
              <a:rPr lang="en-IN"/>
              <a:t>:</a:t>
            </a:r>
            <a:r>
              <a:rPr lang="en-IN" smtClean="0"/>
              <a:t> </a:t>
            </a:r>
            <a:r>
              <a:rPr lang="en-IN"/>
              <a:t>calyx </a:t>
            </a:r>
            <a:r>
              <a:rPr lang="en-IN" smtClean="0"/>
              <a:t>shaped </a:t>
            </a:r>
          </a:p>
          <a:p>
            <a:pPr algn="just"/>
            <a:r>
              <a:rPr lang="en-IN" smtClean="0"/>
              <a:t>8</a:t>
            </a:r>
            <a:r>
              <a:rPr lang="en-IN"/>
              <a:t>:</a:t>
            </a:r>
            <a:r>
              <a:rPr lang="en-IN" smtClean="0"/>
              <a:t> racket-shaped </a:t>
            </a:r>
          </a:p>
          <a:p>
            <a:pPr algn="just"/>
            <a:r>
              <a:rPr lang="en-IN" smtClean="0"/>
              <a:t>9</a:t>
            </a:r>
            <a:r>
              <a:rPr lang="en-IN"/>
              <a:t>:</a:t>
            </a:r>
            <a:r>
              <a:rPr lang="en-IN" smtClean="0"/>
              <a:t> </a:t>
            </a:r>
            <a:r>
              <a:rPr lang="en-IN"/>
              <a:t>branched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052737"/>
            <a:ext cx="7745505" cy="5073426"/>
          </a:xfrm>
        </p:spPr>
        <p:txBody>
          <a:bodyPr/>
          <a:lstStyle/>
          <a:p>
            <a:pPr algn="just"/>
            <a:r>
              <a:rPr lang="en-IN"/>
              <a:t>The classification by Lima consists of four main types: </a:t>
            </a:r>
            <a:endParaRPr lang="en-IN" smtClean="0"/>
          </a:p>
          <a:p>
            <a:pPr marL="457200" indent="-457200" algn="just">
              <a:buFont typeface="+mj-lt"/>
              <a:buAutoNum type="arabicPeriod"/>
            </a:pPr>
            <a:endParaRPr lang="en-IN" smtClean="0"/>
          </a:p>
          <a:p>
            <a:pPr marL="457200" indent="-457200" algn="just">
              <a:buFont typeface="+mj-lt"/>
              <a:buAutoNum type="arabicPeriod"/>
            </a:pPr>
            <a:endParaRPr lang="en-IN" smtClean="0"/>
          </a:p>
          <a:p>
            <a:pPr marL="457200" indent="-457200" algn="just">
              <a:buFont typeface="+mj-lt"/>
              <a:buAutoNum type="arabicPeriod"/>
            </a:pPr>
            <a:endParaRPr lang="en-IN"/>
          </a:p>
          <a:p>
            <a:pPr marL="457200" indent="-457200" algn="just">
              <a:buFont typeface="+mj-lt"/>
              <a:buAutoNum type="arabicPeriod"/>
            </a:pPr>
            <a:endParaRPr lang="en-IN" smtClean="0"/>
          </a:p>
          <a:p>
            <a:pPr marL="457200" indent="-457200" algn="just">
              <a:buFont typeface="+mj-lt"/>
              <a:buAutoNum type="arabicPeriod"/>
            </a:pPr>
            <a:r>
              <a:rPr lang="en-IN" smtClean="0"/>
              <a:t>punctuate </a:t>
            </a:r>
            <a:endParaRPr lang="en-IN"/>
          </a:p>
          <a:p>
            <a:pPr marL="457200" indent="-457200" algn="just">
              <a:buFont typeface="+mj-lt"/>
              <a:buAutoNum type="arabicPeriod"/>
            </a:pPr>
            <a:r>
              <a:rPr lang="en-IN" smtClean="0"/>
              <a:t>straight </a:t>
            </a:r>
            <a:endParaRPr lang="en-IN"/>
          </a:p>
          <a:p>
            <a:pPr marL="457200" indent="-457200" algn="just">
              <a:buFont typeface="+mj-lt"/>
              <a:buAutoNum type="arabicPeriod"/>
            </a:pPr>
            <a:r>
              <a:rPr lang="en-IN" smtClean="0"/>
              <a:t>curved  </a:t>
            </a:r>
            <a:endParaRPr lang="en-IN"/>
          </a:p>
          <a:p>
            <a:pPr marL="457200" indent="-457200" algn="just">
              <a:buFont typeface="+mj-lt"/>
              <a:buAutoNum type="arabicPeriod"/>
            </a:pPr>
            <a:r>
              <a:rPr lang="en-IN" smtClean="0"/>
              <a:t>composite</a:t>
            </a:r>
            <a:endParaRPr lang="en-IN"/>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rcRect r="12625"/>
          <a:stretch>
            <a:fillRect/>
          </a:stretch>
        </p:blipFill>
        <p:spPr bwMode="auto">
          <a:xfrm>
            <a:off x="3779912" y="3284984"/>
            <a:ext cx="3167629" cy="2109986"/>
          </a:xfrm>
          <a:prstGeom prst="rect">
            <a:avLst/>
          </a:prstGeom>
          <a:noFill/>
          <a:ln>
            <a:noFill/>
          </a:ln>
          <a:effectLst/>
          <a:extLst>
            <a:ext uri="{909E8E84-426E-40DD-AFC4-6F175D3DCCD1}">
              <a14:hiddenFill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solidFill>
                  <a:schemeClr val="accent1"/>
                </a:solidFill>
              </a14:hiddenFill>
            </a:ext>
            <a:ext uri="{91240B29-F687-4F45-9708-019B960494DF}">
              <a14:hiddenLine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w="9525">
                <a:solidFill>
                  <a:schemeClr val="tx1"/>
                </a:solidFill>
                <a:miter lim="800000"/>
                <a:headEnd/>
                <a:tailEnd/>
              </a14:hiddenLine>
            </a:ext>
            <a:ext uri="{AF507438-7753-43E0-B8FC-AC1667EBCBE1}">
              <a14:hiddenEffect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effectLst>
                  <a:outerShdw dist="35921" dir="2700000" algn="ctr" rotWithShape="0">
                    <a:schemeClr val="bg2"/>
                  </a:outerShdw>
                </a:effectLst>
              </a14:hiddenEffects>
            </a:ext>
          </a:extLst>
        </p:spPr>
      </p:pic>
      <p:sp>
        <p:nvSpPr>
          <p:cNvPr id="4" name="TextBox 3"/>
          <p:cNvSpPr txBox="1"/>
          <p:nvPr/>
        </p:nvSpPr>
        <p:spPr>
          <a:xfrm>
            <a:off x="5796136" y="5040304"/>
            <a:ext cx="364202"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800" b="1" smtClean="0"/>
              <a:t>4</a:t>
            </a:r>
            <a:endParaRPr lang="en-IN" sz="2800" b="1"/>
          </a:p>
        </p:txBody>
      </p:sp>
      <p:cxnSp>
        <p:nvCxnSpPr>
          <p:cNvPr id="6" name="Straight Arrow Connector 5"/>
          <p:cNvCxnSpPr/>
          <p:nvPr/>
        </p:nvCxnSpPr>
        <p:spPr>
          <a:xfrm>
            <a:off x="6804248" y="3501008"/>
            <a:ext cx="360040" cy="0"/>
          </a:xfrm>
          <a:prstGeom prst="straightConnector1">
            <a:avLst/>
          </a:prstGeom>
          <a:ln w="28575">
            <a:solidFill>
              <a:srgbClr val="005828"/>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804248" y="4005064"/>
            <a:ext cx="360040" cy="0"/>
          </a:xfrm>
          <a:prstGeom prst="straightConnector1">
            <a:avLst/>
          </a:prstGeom>
          <a:ln w="28575">
            <a:solidFill>
              <a:srgbClr val="005828"/>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2136" y="4437112"/>
            <a:ext cx="360763" cy="0"/>
          </a:xfrm>
          <a:prstGeom prst="straightConnector1">
            <a:avLst/>
          </a:prstGeom>
          <a:ln w="28575">
            <a:solidFill>
              <a:srgbClr val="005828"/>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p:cNvCxnSpPr>
          <p:nvPr/>
        </p:nvCxnSpPr>
        <p:spPr>
          <a:xfrm>
            <a:off x="6160338" y="5301914"/>
            <a:ext cx="1003950" cy="0"/>
          </a:xfrm>
          <a:prstGeom prst="straightConnector1">
            <a:avLst/>
          </a:prstGeom>
          <a:ln w="28575">
            <a:solidFill>
              <a:srgbClr val="005828"/>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12898" y="3316342"/>
            <a:ext cx="1077539"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Punctate</a:t>
            </a:r>
            <a:endParaRPr lang="en-IN"/>
          </a:p>
        </p:txBody>
      </p:sp>
      <p:sp>
        <p:nvSpPr>
          <p:cNvPr id="14" name="TextBox 13"/>
          <p:cNvSpPr txBox="1"/>
          <p:nvPr/>
        </p:nvSpPr>
        <p:spPr>
          <a:xfrm>
            <a:off x="7212899" y="3816758"/>
            <a:ext cx="994183"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Straight</a:t>
            </a:r>
            <a:endParaRPr lang="en-IN"/>
          </a:p>
        </p:txBody>
      </p:sp>
      <p:sp>
        <p:nvSpPr>
          <p:cNvPr id="15" name="TextBox 14"/>
          <p:cNvSpPr txBox="1"/>
          <p:nvPr/>
        </p:nvSpPr>
        <p:spPr>
          <a:xfrm>
            <a:off x="7245138" y="4252446"/>
            <a:ext cx="960519"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Curved</a:t>
            </a:r>
            <a:endParaRPr lang="en-IN"/>
          </a:p>
        </p:txBody>
      </p:sp>
      <p:sp>
        <p:nvSpPr>
          <p:cNvPr id="16" name="TextBox 15"/>
          <p:cNvSpPr txBox="1"/>
          <p:nvPr/>
        </p:nvSpPr>
        <p:spPr>
          <a:xfrm>
            <a:off x="7212899" y="5117248"/>
            <a:ext cx="1295547"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Composite</a:t>
            </a:r>
            <a:endParaRPr lang="en-IN"/>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20689"/>
            <a:ext cx="7745505" cy="5505474"/>
          </a:xfrm>
        </p:spPr>
        <p:txBody>
          <a:bodyPr>
            <a:normAutofit/>
          </a:bodyPr>
          <a:lstStyle/>
          <a:p>
            <a:pPr algn="just"/>
            <a:r>
              <a:rPr lang="en-IN" err="1"/>
              <a:t>Rugae length was recorded under magnification with a slide calliper to an accuracy of 0.05 mm following the descriptions of Thomas and </a:t>
            </a:r>
            <a:r>
              <a:rPr lang="en-IN" err="1" smtClean="0"/>
              <a:t>Kotze.</a:t>
            </a:r>
            <a:endParaRPr lang="en-IN" smtClean="0"/>
          </a:p>
          <a:p>
            <a:pPr algn="just"/>
            <a:endParaRPr lang="en-IN"/>
          </a:p>
          <a:p>
            <a:pPr algn="just"/>
            <a:r>
              <a:rPr lang="en-IN" smtClean="0"/>
              <a:t>Having </a:t>
            </a:r>
            <a:r>
              <a:rPr lang="en-IN"/>
              <a:t>determined the length of all the rugae three categories were formed: </a:t>
            </a:r>
          </a:p>
          <a:p>
            <a:pPr algn="just"/>
            <a:endParaRPr lang="en-IN" smtClean="0"/>
          </a:p>
          <a:p>
            <a:pPr algn="just"/>
            <a:endParaRPr lang="en-IN"/>
          </a:p>
          <a:p>
            <a:pPr algn="just"/>
            <a:r>
              <a:rPr lang="en-IN" smtClean="0"/>
              <a:t> </a:t>
            </a:r>
            <a:r>
              <a:rPr lang="en-IN"/>
              <a:t>Primary rugae: (A-5 to 10 mm; B-10 mm or more) </a:t>
            </a:r>
          </a:p>
          <a:p>
            <a:pPr algn="just"/>
            <a:r>
              <a:rPr lang="en-IN" smtClean="0"/>
              <a:t> </a:t>
            </a:r>
            <a:r>
              <a:rPr lang="en-IN"/>
              <a:t>Secondary rugae: 3-5 mm </a:t>
            </a:r>
          </a:p>
          <a:p>
            <a:pPr algn="just"/>
            <a:r>
              <a:rPr lang="en-IN" smtClean="0"/>
              <a:t> </a:t>
            </a:r>
            <a:r>
              <a:rPr lang="en-IN"/>
              <a:t>Fragmentary rugae: less than 3 mm. (All rugae more than 1 mm long were recorded under th fragmentary ruga category) </a:t>
            </a:r>
          </a:p>
          <a:p>
            <a:pPr algn="just"/>
            <a:endParaRPr lang="en-IN"/>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lnSpcReduction="10000"/>
          </a:bodyPr>
          <a:lstStyle/>
          <a:p>
            <a:pPr fontAlgn="t"/>
            <a:r>
              <a:rPr lang="en-US" b="1" dirty="0" smtClean="0"/>
              <a:t>CHIELOSCOPY DEFINATION</a:t>
            </a:r>
          </a:p>
          <a:p>
            <a:pPr fontAlgn="t"/>
            <a:r>
              <a:rPr lang="en-US" dirty="0" smtClean="0"/>
              <a:t>CLASSIFICATION </a:t>
            </a:r>
          </a:p>
          <a:p>
            <a:pPr fontAlgn="t"/>
            <a:r>
              <a:rPr lang="en-US" dirty="0" smtClean="0"/>
              <a:t>RUGOSCOPY INTRODUCTION</a:t>
            </a:r>
          </a:p>
          <a:p>
            <a:pPr fontAlgn="t"/>
            <a:r>
              <a:rPr lang="en-US" dirty="0" smtClean="0"/>
              <a:t>CLASSIFICATION  BY LYSELL’S</a:t>
            </a:r>
          </a:p>
          <a:p>
            <a:pPr fontAlgn="t"/>
            <a:r>
              <a:rPr lang="en-US" dirty="0" smtClean="0"/>
              <a:t>BY BASAURI</a:t>
            </a:r>
          </a:p>
          <a:p>
            <a:pPr fontAlgn="t"/>
            <a:r>
              <a:rPr lang="en-US" dirty="0" smtClean="0"/>
              <a:t>BY LIME</a:t>
            </a:r>
          </a:p>
          <a:p>
            <a:pPr fontAlgn="t"/>
            <a:r>
              <a:rPr lang="en-US" dirty="0" smtClean="0"/>
              <a:t>BY TROBO</a:t>
            </a:r>
          </a:p>
          <a:p>
            <a:pPr fontAlgn="t"/>
            <a:r>
              <a:rPr lang="en-US" dirty="0" smtClean="0"/>
              <a:t>APPLIED </a:t>
            </a:r>
            <a:r>
              <a:rPr lang="en-US" dirty="0" smtClean="0"/>
              <a:t>ASPECTS</a:t>
            </a:r>
          </a:p>
          <a:p>
            <a:pPr fontAlgn="t"/>
            <a:r>
              <a:rPr lang="en-US" dirty="0" smtClean="0"/>
              <a:t>CONCLUSION </a:t>
            </a:r>
            <a:endParaRPr lang="en-US" dirty="0" smtClean="0"/>
          </a:p>
          <a:p>
            <a:pPr fontAlgn="t"/>
            <a:endParaRPr lang="en-US" dirty="0" smtClean="0"/>
          </a:p>
          <a:p>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836713"/>
            <a:ext cx="7745505" cy="5289450"/>
          </a:xfrm>
        </p:spPr>
        <p:txBody>
          <a:bodyPr/>
          <a:lstStyle/>
          <a:p>
            <a:pPr algn="just"/>
            <a:r>
              <a:rPr lang="en-IN" smtClean="0"/>
              <a:t>The shapes of individual rugae were classified into four major types: </a:t>
            </a:r>
          </a:p>
          <a:p>
            <a:pPr marL="457200" indent="-457200">
              <a:buFont typeface="+mj-lt"/>
              <a:buAutoNum type="arabicPeriod"/>
            </a:pPr>
            <a:endParaRPr lang="en-IN" smtClean="0"/>
          </a:p>
          <a:p>
            <a:pPr marL="457200" indent="-457200">
              <a:buFont typeface="+mj-lt"/>
              <a:buAutoNum type="arabicPeriod"/>
            </a:pPr>
            <a:endParaRPr lang="en-IN" smtClean="0"/>
          </a:p>
          <a:p>
            <a:pPr marL="457200" indent="-457200">
              <a:buFont typeface="+mj-lt"/>
              <a:buAutoNum type="arabicPeriod"/>
            </a:pPr>
            <a:endParaRPr lang="en-IN"/>
          </a:p>
          <a:p>
            <a:pPr marL="457200" indent="-457200">
              <a:buFont typeface="+mj-lt"/>
              <a:buAutoNum type="arabicPeriod"/>
            </a:pPr>
            <a:endParaRPr lang="en-IN" smtClean="0"/>
          </a:p>
          <a:p>
            <a:pPr marL="457200" indent="-457200">
              <a:buFont typeface="+mj-lt"/>
              <a:buAutoNum type="arabicPeriod"/>
            </a:pPr>
            <a:r>
              <a:rPr lang="en-IN" smtClean="0"/>
              <a:t>curved </a:t>
            </a:r>
          </a:p>
          <a:p>
            <a:pPr marL="457200" indent="-457200">
              <a:buFont typeface="+mj-lt"/>
              <a:buAutoNum type="arabicPeriod"/>
            </a:pPr>
            <a:r>
              <a:rPr lang="en-IN" smtClean="0"/>
              <a:t>wavy </a:t>
            </a:r>
          </a:p>
          <a:p>
            <a:pPr marL="457200" indent="-457200">
              <a:buFont typeface="+mj-lt"/>
              <a:buAutoNum type="arabicPeriod"/>
            </a:pPr>
            <a:r>
              <a:rPr lang="en-IN" smtClean="0"/>
              <a:t>straight  </a:t>
            </a:r>
          </a:p>
          <a:p>
            <a:pPr marL="457200" indent="-457200">
              <a:buFont typeface="+mj-lt"/>
              <a:buAutoNum type="arabicPeriod"/>
            </a:pPr>
            <a:r>
              <a:rPr lang="en-IN" smtClean="0"/>
              <a:t>circular </a:t>
            </a:r>
            <a:endParaRPr lang="en-IN"/>
          </a:p>
        </p:txBody>
      </p:sp>
      <p:pic>
        <p:nvPicPr>
          <p:cNvPr id="5" name="Picture 4" descr="https://encrypted-tbn3.gstatic.com/images?q=tbn:ANd9GcTYm0lC51ERz_AQ1-ePED6poYd1FXLUXs9TDEmEdjoTvjjEiqbJ"/>
          <p:cNvPicPr>
            <a:picLocks noChangeAspect="1" noChangeArrowheads="1"/>
          </p:cNvPicPr>
          <p:nvPr/>
        </p:nvPicPr>
        <p:blipFill>
          <a:blip r:embed="rId2">
            <a:extLst>
              <a:ext uri="{BEBA8EAE-BF5A-486C-A8C5-ECC9F3942E4B}">
                <a14:imgProps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a14:imgLayer r:embed="rId3">
                    <a14:imgEffect>
                      <a14:brightnessContrast bright="20000" contrast="20000"/>
                    </a14:imgEffect>
                    <a14:imgEffect>
                      <a14:sharpenSoften amount="50000"/>
                    </a14:imgEffect>
                  </a14:imgLayer>
                </a14:imgProps>
              </a:ext>
            </a:extLst>
          </a:blip>
          <a:srcRect t="1919" b="1"/>
          <a:stretch>
            <a:fillRect/>
          </a:stretch>
        </p:blipFill>
        <p:spPr bwMode="auto">
          <a:xfrm>
            <a:off x="4355976" y="3284984"/>
            <a:ext cx="3600400" cy="216784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4758998" y="5739671"/>
            <a:ext cx="2794355" cy="369332"/>
          </a:xfrm>
          <a:prstGeom prst="rect">
            <a:avLst/>
          </a:prstGeom>
          <a:solidFill>
            <a:schemeClr val="accent1">
              <a:lumMod val="20000"/>
              <a:lumOff val="80000"/>
            </a:schemeClr>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b="1" smtClean="0">
                <a:solidFill>
                  <a:srgbClr val="AB1D86"/>
                </a:solidFill>
              </a:rPr>
              <a:t>FIG 2: RUGAE SHAPES </a:t>
            </a:r>
            <a:endParaRPr lang="en-IN" b="1">
              <a:solidFill>
                <a:srgbClr val="AB1D86"/>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b="1" smtClean="0">
                <a:solidFill>
                  <a:srgbClr val="C00000"/>
                </a:solidFill>
              </a:rPr>
              <a:t>DIFFERENT PATTERNS OF RUGAE</a:t>
            </a:r>
            <a:endParaRPr lang="en-IN" sz="2400" b="1">
              <a:solidFill>
                <a:srgbClr val="C00000"/>
              </a:solidFill>
            </a:endParaRPr>
          </a:p>
        </p:txBody>
      </p:sp>
      <p:pic>
        <p:nvPicPr>
          <p:cNvPr id="4" name="Content Placeholder 3"/>
          <p:cNvPicPr>
            <a:picLocks noGrp="1"/>
          </p:cNvPicPr>
          <p:nvPr>
            <p:ph idx="1"/>
          </p:nvPr>
        </p:nvPicPr>
        <p:blipFill>
          <a:blip r:embed="rId2">
            <a:lum contrast="20000"/>
          </a:blip>
          <a:stretch>
            <a:fillRect/>
          </a:stretch>
        </p:blipFill>
        <p:spPr bwMode="auto">
          <a:xfrm>
            <a:off x="1979712" y="2276872"/>
            <a:ext cx="5160646" cy="3993307"/>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flipH="1">
            <a:off x="1547664" y="2924944"/>
            <a:ext cx="136815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228184" y="2924944"/>
            <a:ext cx="12961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12160" y="4869160"/>
            <a:ext cx="15121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547664" y="4869160"/>
            <a:ext cx="151216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7145" y="2740278"/>
            <a:ext cx="960519"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Curved</a:t>
            </a:r>
            <a:endParaRPr lang="en-IN"/>
          </a:p>
        </p:txBody>
      </p:sp>
      <p:sp>
        <p:nvSpPr>
          <p:cNvPr id="18" name="TextBox 17"/>
          <p:cNvSpPr txBox="1"/>
          <p:nvPr/>
        </p:nvSpPr>
        <p:spPr>
          <a:xfrm>
            <a:off x="7579956" y="2740278"/>
            <a:ext cx="788999"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Wavy</a:t>
            </a:r>
            <a:endParaRPr lang="en-IN"/>
          </a:p>
        </p:txBody>
      </p:sp>
      <p:sp>
        <p:nvSpPr>
          <p:cNvPr id="19" name="TextBox 18"/>
          <p:cNvSpPr txBox="1"/>
          <p:nvPr/>
        </p:nvSpPr>
        <p:spPr>
          <a:xfrm>
            <a:off x="553481" y="4684494"/>
            <a:ext cx="994183"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Straight</a:t>
            </a:r>
            <a:endParaRPr lang="en-IN"/>
          </a:p>
        </p:txBody>
      </p:sp>
      <p:sp>
        <p:nvSpPr>
          <p:cNvPr id="20" name="TextBox 19"/>
          <p:cNvSpPr txBox="1"/>
          <p:nvPr/>
        </p:nvSpPr>
        <p:spPr>
          <a:xfrm>
            <a:off x="7578352" y="4684494"/>
            <a:ext cx="1023037" cy="369332"/>
          </a:xfrm>
          <a:prstGeom prst="rect">
            <a:avLst/>
          </a:prstGeom>
          <a:solidFill>
            <a:srgbClr val="FFFF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Circular</a:t>
            </a:r>
            <a:endParaRPr lang="en-IN"/>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908721"/>
            <a:ext cx="7745505" cy="5544616"/>
          </a:xfrm>
        </p:spPr>
        <p:txBody>
          <a:bodyPr>
            <a:normAutofit lnSpcReduction="10000"/>
          </a:bodyPr>
          <a:lstStyle/>
          <a:p>
            <a:pPr algn="just"/>
            <a:r>
              <a:rPr lang="en-IN" sz="2200"/>
              <a:t>Straight types ran directly from their origin to termination. </a:t>
            </a:r>
            <a:endParaRPr lang="en-IN" sz="2200" smtClean="0"/>
          </a:p>
          <a:p>
            <a:pPr algn="just"/>
            <a:endParaRPr lang="en-IN" sz="2200" smtClean="0"/>
          </a:p>
          <a:p>
            <a:pPr algn="just"/>
            <a:endParaRPr lang="en-IN" sz="2200" smtClean="0"/>
          </a:p>
          <a:p>
            <a:pPr algn="just"/>
            <a:r>
              <a:rPr lang="en-IN" sz="2200" smtClean="0"/>
              <a:t>The </a:t>
            </a:r>
            <a:r>
              <a:rPr lang="en-IN" sz="2200"/>
              <a:t>curved type had a simple crescent shape which curved gently</a:t>
            </a:r>
            <a:r>
              <a:rPr lang="en-IN" sz="2200" smtClean="0"/>
              <a:t>.</a:t>
            </a:r>
          </a:p>
          <a:p>
            <a:pPr algn="just"/>
            <a:endParaRPr lang="en-IN" sz="2200" smtClean="0"/>
          </a:p>
          <a:p>
            <a:pPr algn="just"/>
            <a:endParaRPr lang="en-IN" sz="2200" smtClean="0"/>
          </a:p>
          <a:p>
            <a:pPr algn="just"/>
            <a:r>
              <a:rPr lang="en-IN" sz="2200" smtClean="0"/>
              <a:t>The </a:t>
            </a:r>
            <a:r>
              <a:rPr lang="en-IN" sz="2200"/>
              <a:t>basic shape of the wavy rugae was serpentine; however, if there was a slight curve at the origin or termination of a curved rugae it was classified as wavy. </a:t>
            </a:r>
            <a:endParaRPr lang="en-IN" sz="2200" smtClean="0"/>
          </a:p>
          <a:p>
            <a:pPr algn="just"/>
            <a:endParaRPr lang="en-IN" sz="2200" smtClean="0"/>
          </a:p>
          <a:p>
            <a:pPr algn="just"/>
            <a:endParaRPr lang="en-IN" sz="2200" smtClean="0"/>
          </a:p>
          <a:p>
            <a:pPr algn="just"/>
            <a:r>
              <a:rPr lang="en-IN" sz="2200" smtClean="0"/>
              <a:t>To </a:t>
            </a:r>
            <a:r>
              <a:rPr lang="en-IN" sz="2200"/>
              <a:t>be classified as circular, rugae needed to display a definite continuous ring formation. </a:t>
            </a:r>
            <a:r>
              <a:rPr lang="en-IN" sz="2200" smtClean="0"/>
              <a:t> </a:t>
            </a:r>
            <a:endParaRPr lang="en-IN" sz="220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980728"/>
            <a:ext cx="7745505" cy="5472607"/>
          </a:xfrm>
        </p:spPr>
        <p:txBody>
          <a:bodyPr>
            <a:normAutofit/>
          </a:bodyPr>
          <a:lstStyle/>
          <a:p>
            <a:pPr algn="just"/>
            <a:r>
              <a:rPr lang="en-IN"/>
              <a:t>Unification occurs when two rugae are joined at their origin or termination. </a:t>
            </a:r>
            <a:endParaRPr lang="en-IN" smtClean="0"/>
          </a:p>
          <a:p>
            <a:pPr algn="just"/>
            <a:endParaRPr lang="en-IN" smtClean="0"/>
          </a:p>
          <a:p>
            <a:pPr algn="just"/>
            <a:endParaRPr lang="en-IN"/>
          </a:p>
          <a:p>
            <a:pPr algn="just"/>
            <a:r>
              <a:rPr lang="en-IN" smtClean="0"/>
              <a:t>Unifications </a:t>
            </a:r>
            <a:r>
              <a:rPr lang="en-IN"/>
              <a:t>in which two rugae began from the same origin but immediately diverged were classified as diverging. </a:t>
            </a:r>
            <a:endParaRPr lang="en-IN" smtClean="0"/>
          </a:p>
          <a:p>
            <a:pPr algn="just"/>
            <a:endParaRPr lang="en-IN" smtClean="0"/>
          </a:p>
          <a:p>
            <a:pPr algn="just"/>
            <a:endParaRPr lang="en-IN"/>
          </a:p>
          <a:p>
            <a:pPr algn="just"/>
            <a:r>
              <a:rPr lang="en-IN" err="1" smtClean="0"/>
              <a:t>Rugae </a:t>
            </a:r>
            <a:r>
              <a:rPr lang="en-IN"/>
              <a:t>with different origins which joined on their lateral portions were classified as converging.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200" b="1" i="1"/>
              <a:t>Shape Analysis: </a:t>
            </a:r>
            <a:r>
              <a:rPr lang="en-IN" sz="2200"/>
              <a:t>The shape of the palatine rugae was registered according to the classification of </a:t>
            </a:r>
            <a:r>
              <a:rPr lang="en-IN" sz="2200" err="1" smtClean="0"/>
              <a:t>Trobo. </a:t>
            </a:r>
            <a:endParaRPr lang="en-IN" sz="2200" smtClean="0"/>
          </a:p>
          <a:p>
            <a:pPr algn="just"/>
            <a:endParaRPr lang="en-IN" sz="2200"/>
          </a:p>
          <a:p>
            <a:pPr algn="just"/>
            <a:endParaRPr lang="en-IN" sz="2200" smtClean="0"/>
          </a:p>
          <a:p>
            <a:pPr algn="just"/>
            <a:endParaRPr lang="en-IN" sz="2200"/>
          </a:p>
          <a:p>
            <a:pPr algn="just"/>
            <a:r>
              <a:rPr lang="en-IN" sz="2200" smtClean="0"/>
              <a:t>This </a:t>
            </a:r>
            <a:r>
              <a:rPr lang="en-IN" sz="2200"/>
              <a:t>classification also divides rugae into two groups: Simple rugae, classified as ABCDEF, where rugae shapes are well defined, and Composed rugae, classified as type X, with a polymorphisms variety (these rugae composed result of the union of two or more simple rugae). </a:t>
            </a:r>
          </a:p>
        </p:txBody>
      </p:sp>
      <p:sp>
        <p:nvSpPr>
          <p:cNvPr id="3" name="Title 2"/>
          <p:cNvSpPr>
            <a:spLocks noGrp="1"/>
          </p:cNvSpPr>
          <p:nvPr>
            <p:ph type="title"/>
          </p:nvPr>
        </p:nvSpPr>
        <p:spPr/>
        <p:txBody>
          <a:bodyPr/>
          <a:lstStyle/>
          <a:p>
            <a:r>
              <a:rPr lang="en-IN" sz="2400" b="1" err="1" smtClean="0">
                <a:solidFill>
                  <a:srgbClr val="AB1D86"/>
                </a:solidFill>
              </a:rPr>
              <a:t>Trobo Classified Palatal Rugae According To Shape, Number, Size And Position</a:t>
            </a:r>
            <a:endParaRPr lang="en-IN" sz="2400" b="1">
              <a:solidFill>
                <a:srgbClr val="AB1D86"/>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196751"/>
            <a:ext cx="7745505" cy="4929411"/>
          </a:xfrm>
        </p:spPr>
        <p:txBody>
          <a:bodyPr>
            <a:normAutofit/>
          </a:bodyPr>
          <a:lstStyle/>
          <a:p>
            <a:pPr algn="just"/>
            <a:r>
              <a:rPr lang="en-IN" sz="2200"/>
              <a:t>Then he made a rugograma, from the right side and then the left side, starting with the main ruga (closest to the palatal raphe), which was classified with a capital letter, and then rugae were classified with lower case letters. (Fig 3) </a:t>
            </a:r>
          </a:p>
        </p:txBody>
      </p:sp>
      <p:pic>
        <p:nvPicPr>
          <p:cNvPr id="5" name="Picture 4"/>
          <p:cNvPicPr/>
          <p:nvPr/>
        </p:nvPicPr>
        <p:blipFill>
          <a:blip r:embed="rId2"/>
          <a:srcRect l="50000" b="54625"/>
          <a:stretch>
            <a:fillRect/>
          </a:stretch>
        </p:blipFill>
        <p:spPr bwMode="auto">
          <a:xfrm>
            <a:off x="2915816" y="3356991"/>
            <a:ext cx="3187824" cy="2618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IN" sz="2200" b="1" i="1"/>
              <a:t>Number analysis: </a:t>
            </a:r>
            <a:r>
              <a:rPr lang="en-IN" sz="2200"/>
              <a:t>There were all palatal rugae that were totally bounded in calcorrugoscopy. </a:t>
            </a:r>
          </a:p>
          <a:p>
            <a:pPr algn="just"/>
            <a:endParaRPr lang="en-IN" sz="2200" b="1" i="1" smtClean="0"/>
          </a:p>
          <a:p>
            <a:pPr algn="just"/>
            <a:endParaRPr lang="en-IN" sz="2200" b="1" i="1"/>
          </a:p>
          <a:p>
            <a:pPr algn="just"/>
            <a:endParaRPr lang="en-IN" sz="2200" b="1" i="1" smtClean="0"/>
          </a:p>
          <a:p>
            <a:pPr algn="just"/>
            <a:r>
              <a:rPr lang="en-IN" sz="2200" b="1" i="1" smtClean="0"/>
              <a:t>Size </a:t>
            </a:r>
            <a:r>
              <a:rPr lang="en-IN" sz="2200" b="1" i="1"/>
              <a:t>analysis</a:t>
            </a:r>
            <a:r>
              <a:rPr lang="en-IN" sz="2200" i="1"/>
              <a:t>: </a:t>
            </a:r>
            <a:r>
              <a:rPr lang="en-IN" sz="2200"/>
              <a:t>Using a digital caliper (0.01mm) found the maximum longitudinal diameter of all palatal rugae accounted, according to the corresponding type under the classification of shape.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48680"/>
            <a:ext cx="7745505" cy="6048671"/>
          </a:xfrm>
        </p:spPr>
        <p:txBody>
          <a:bodyPr>
            <a:normAutofit lnSpcReduction="10000"/>
          </a:bodyPr>
          <a:lstStyle/>
          <a:p>
            <a:pPr algn="just"/>
            <a:r>
              <a:rPr lang="en-IN" sz="2200" b="1" i="1"/>
              <a:t>Position analysis</a:t>
            </a:r>
            <a:r>
              <a:rPr lang="en-IN" sz="2200" i="1"/>
              <a:t>: </a:t>
            </a:r>
            <a:r>
              <a:rPr lang="en-IN" sz="2200"/>
              <a:t>To analyze the position of the palatal rugae were standardized photographs of models obtained and using Photoshop software (Adobe ® Photoshop ® CS4) palate was divided into quadrants, with the aim of obtaining the coordinates position of palatal rugae; for this, six horizontal lines</a:t>
            </a:r>
            <a:r>
              <a:rPr lang="en-IN" sz="2200" smtClean="0"/>
              <a:t>:</a:t>
            </a:r>
          </a:p>
          <a:p>
            <a:pPr algn="just"/>
            <a:endParaRPr lang="en-IN" sz="2200"/>
          </a:p>
          <a:p>
            <a:pPr marL="0" indent="0">
              <a:buNone/>
            </a:pPr>
            <a:r>
              <a:rPr lang="en-IN" sz="2200" smtClean="0"/>
              <a:t> </a:t>
            </a:r>
            <a:endParaRPr lang="en-IN" sz="2000"/>
          </a:p>
          <a:p>
            <a:pPr marL="0" indent="0" algn="just">
              <a:buNone/>
            </a:pPr>
            <a:r>
              <a:rPr lang="en-IN" sz="2200"/>
              <a:t>I. Transverse line passing through the palatal cervical third of the central incisors. </a:t>
            </a:r>
          </a:p>
          <a:p>
            <a:pPr marL="0" indent="0" algn="just">
              <a:buNone/>
            </a:pPr>
            <a:endParaRPr lang="en-IN" sz="2200" smtClean="0"/>
          </a:p>
          <a:p>
            <a:pPr marL="0" indent="0" algn="just">
              <a:buNone/>
            </a:pPr>
            <a:r>
              <a:rPr lang="en-IN" sz="2200" smtClean="0"/>
              <a:t>II</a:t>
            </a:r>
            <a:r>
              <a:rPr lang="en-IN" sz="2200"/>
              <a:t>. Transversal line that goes from the mesial side of the right lateral incisor to the mesial side of the left lateral incisor. </a:t>
            </a:r>
            <a:endParaRPr lang="en-IN" sz="2200" smtClean="0"/>
          </a:p>
          <a:p>
            <a:pPr marL="0" indent="0" algn="just">
              <a:buNone/>
            </a:pPr>
            <a:endParaRPr lang="en-IN" sz="2200"/>
          </a:p>
          <a:p>
            <a:pPr algn="just"/>
            <a:endParaRPr lang="en-IN" sz="2200"/>
          </a:p>
          <a:p>
            <a:pPr marL="0" indent="0" algn="just">
              <a:buNone/>
            </a:pPr>
            <a:r>
              <a:rPr lang="en-IN" sz="2200"/>
              <a:t>III. Transverse line through the mesial side of the right canine and reaches to the mesial side of the left canine. </a:t>
            </a:r>
          </a:p>
          <a:p>
            <a:pPr marL="0" indent="0" algn="just">
              <a:buNone/>
            </a:pPr>
            <a:endParaRPr lang="en-IN" sz="2200"/>
          </a:p>
          <a:p>
            <a:pPr algn="just"/>
            <a:endParaRPr lang="en-IN" sz="22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16833"/>
            <a:ext cx="7745505" cy="4209330"/>
          </a:xfrm>
        </p:spPr>
        <p:txBody>
          <a:bodyPr>
            <a:normAutofit fontScale="92500" lnSpcReduction="10000"/>
          </a:bodyPr>
          <a:lstStyle/>
          <a:p>
            <a:endParaRPr lang="en-IN"/>
          </a:p>
          <a:p>
            <a:pPr marL="0" indent="0" algn="just">
              <a:buNone/>
            </a:pPr>
            <a:r>
              <a:rPr lang="en-IN"/>
              <a:t>IV. Transverse line through the mesial side of the right first premolar and reaching to the mesial side of the left first premolar. </a:t>
            </a:r>
          </a:p>
          <a:p>
            <a:pPr marL="0" indent="0" algn="just">
              <a:buNone/>
            </a:pPr>
            <a:endParaRPr lang="en-IN" smtClean="0"/>
          </a:p>
          <a:p>
            <a:pPr marL="0" indent="0" algn="just">
              <a:buNone/>
            </a:pPr>
            <a:r>
              <a:rPr lang="en-IN" smtClean="0"/>
              <a:t>V</a:t>
            </a:r>
            <a:r>
              <a:rPr lang="en-IN"/>
              <a:t>. Transverse line through the mesial side of the right second premolar and reaching to the mesial side of the left second premolar. </a:t>
            </a:r>
          </a:p>
          <a:p>
            <a:pPr marL="0" indent="0" algn="just">
              <a:buNone/>
            </a:pPr>
            <a:endParaRPr lang="en-IN" smtClean="0"/>
          </a:p>
          <a:p>
            <a:pPr marL="0" indent="0" algn="just">
              <a:buNone/>
            </a:pPr>
            <a:r>
              <a:rPr lang="en-IN" smtClean="0"/>
              <a:t>VI</a:t>
            </a:r>
            <a:r>
              <a:rPr lang="en-IN"/>
              <a:t>. Transverse line through the distal side of the second premolar and reaching to the right side of the distal left second premolar. </a:t>
            </a:r>
          </a:p>
          <a:p>
            <a:pPr algn="just"/>
            <a:endParaRPr lang="en-IN"/>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836713"/>
            <a:ext cx="7745505" cy="5289450"/>
          </a:xfrm>
        </p:spPr>
        <p:txBody>
          <a:bodyPr/>
          <a:lstStyle/>
          <a:p>
            <a:r>
              <a:rPr lang="en-IN"/>
              <a:t>Based on these lines between the areas they were named as follows: </a:t>
            </a:r>
          </a:p>
          <a:p>
            <a:pPr marL="0" indent="0">
              <a:buNone/>
            </a:pPr>
            <a:endParaRPr lang="en-IN" smtClean="0"/>
          </a:p>
          <a:p>
            <a:r>
              <a:rPr lang="en-IN" smtClean="0"/>
              <a:t>Between </a:t>
            </a:r>
            <a:r>
              <a:rPr lang="en-IN"/>
              <a:t>lines I and II. </a:t>
            </a:r>
          </a:p>
          <a:p>
            <a:endParaRPr lang="en-IN" smtClean="0"/>
          </a:p>
          <a:p>
            <a:r>
              <a:rPr lang="en-IN" smtClean="0"/>
              <a:t> </a:t>
            </a:r>
            <a:r>
              <a:rPr lang="en-IN"/>
              <a:t>Between lines II and III. </a:t>
            </a:r>
          </a:p>
          <a:p>
            <a:pPr marL="0" indent="0">
              <a:buNone/>
            </a:pPr>
            <a:endParaRPr lang="en-IN" smtClean="0"/>
          </a:p>
          <a:p>
            <a:r>
              <a:rPr lang="en-IN" smtClean="0"/>
              <a:t>Between </a:t>
            </a:r>
            <a:r>
              <a:rPr lang="en-IN"/>
              <a:t>lines III and IV. </a:t>
            </a:r>
          </a:p>
          <a:p>
            <a:pPr marL="0" indent="0">
              <a:buNone/>
            </a:pPr>
            <a:endParaRPr lang="en-IN" smtClean="0"/>
          </a:p>
          <a:p>
            <a:r>
              <a:rPr lang="en-IN" smtClean="0"/>
              <a:t>Between </a:t>
            </a:r>
            <a:r>
              <a:rPr lang="en-IN"/>
              <a:t>lines IV and V. </a:t>
            </a:r>
          </a:p>
          <a:p>
            <a:pPr marL="0" indent="0">
              <a:buNone/>
            </a:pPr>
            <a:endParaRPr lang="en-IN" smtClean="0"/>
          </a:p>
          <a:p>
            <a:r>
              <a:rPr lang="en-IN" smtClean="0"/>
              <a:t>Between </a:t>
            </a:r>
            <a:r>
              <a:rPr lang="en-IN"/>
              <a:t>lines V and VI. </a:t>
            </a:r>
          </a:p>
          <a:p>
            <a:endParaRPr lang="en-IN"/>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ubtitle 4"/>
          <p:cNvSpPr>
            <a:spLocks noGrp="1"/>
          </p:cNvSpPr>
          <p:nvPr>
            <p:ph type="subTitle" idx="1"/>
          </p:nvPr>
        </p:nvSpPr>
        <p:spPr>
          <a:xfrm>
            <a:off x="457200" y="228600"/>
            <a:ext cx="8229600" cy="3048000"/>
          </a:xfrm>
        </p:spPr>
        <p:txBody>
          <a:bodyPr/>
          <a:lstStyle/>
          <a:p>
            <a:r>
              <a:rPr lang="en-US" sz="3200" dirty="0" smtClean="0">
                <a:solidFill>
                  <a:srgbClr val="FF0000"/>
                </a:solidFill>
                <a:latin typeface="Arial Rounded MT Bold" panose="020F0704030504030204" pitchFamily="34" charset="0"/>
              </a:rPr>
              <a:t>CHEILOSCOPY  </a:t>
            </a:r>
          </a:p>
          <a:p>
            <a:pPr algn="just"/>
            <a:endParaRPr lang="en-US" sz="2400" dirty="0" smtClean="0">
              <a:solidFill>
                <a:schemeClr val="tx1"/>
              </a:solidFill>
            </a:endParaRPr>
          </a:p>
          <a:p>
            <a:pPr algn="just"/>
            <a:r>
              <a:rPr lang="en-US" sz="2400" dirty="0" smtClean="0">
                <a:solidFill>
                  <a:schemeClr val="tx1"/>
                </a:solidFill>
              </a:rPr>
              <a:t>Lip prints are normal lines and fissures in the form of wrinkles  and grooves present in the zone of transition of human lip, between the inner labial mucosa &amp; outer skin, examination of which is known as </a:t>
            </a:r>
            <a:r>
              <a:rPr lang="en-US" sz="2400" i="1" dirty="0" err="1" smtClean="0">
                <a:solidFill>
                  <a:srgbClr val="FF0000"/>
                </a:solidFill>
              </a:rPr>
              <a:t>Cheiloscopy</a:t>
            </a:r>
            <a:r>
              <a:rPr lang="en-US" sz="2400" i="1" dirty="0" smtClean="0">
                <a:solidFill>
                  <a:srgbClr val="FF0000"/>
                </a:solidFill>
              </a:rPr>
              <a:t>.   </a:t>
            </a:r>
          </a:p>
        </p:txBody>
      </p:sp>
      <p:pic>
        <p:nvPicPr>
          <p:cNvPr id="65539" name="Picture 4"/>
          <p:cNvPicPr>
            <a:picLocks noChangeAspect="1" noChangeArrowheads="1"/>
          </p:cNvPicPr>
          <p:nvPr/>
        </p:nvPicPr>
        <p:blipFill>
          <a:blip r:embed="rId2"/>
          <a:srcRect l="20000" t="28000" r="48125" b="42999"/>
          <a:stretch>
            <a:fillRect/>
          </a:stretch>
        </p:blipFill>
        <p:spPr bwMode="auto">
          <a:xfrm>
            <a:off x="914401" y="2743200"/>
            <a:ext cx="6705600" cy="3813605"/>
          </a:xfrm>
          <a:prstGeom prst="rect">
            <a:avLst/>
          </a:prstGeom>
          <a:noFill/>
          <a:ln w="9525">
            <a:noFill/>
            <a:miter lim="800000"/>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0" indent="-457200" algn="just">
              <a:buFont typeface="+mj-lt"/>
              <a:buAutoNum type="arabicPeriod"/>
            </a:pPr>
            <a:r>
              <a:rPr lang="en-IN" smtClean="0"/>
              <a:t>Useful in investigation of trauma such as loss of tooth, persistent pressure, extreme finger sucking, orthodontic tooth movement</a:t>
            </a:r>
          </a:p>
          <a:p>
            <a:pPr marL="457200" indent="-457200" algn="just">
              <a:buFont typeface="+mj-lt"/>
              <a:buAutoNum type="arabicPeriod"/>
            </a:pPr>
            <a:endParaRPr lang="en-IN" smtClean="0"/>
          </a:p>
          <a:p>
            <a:pPr marL="457200" indent="-457200" algn="just">
              <a:buFont typeface="+mj-lt"/>
              <a:buAutoNum type="arabicPeriod"/>
            </a:pPr>
            <a:r>
              <a:rPr lang="en-IN" err="1" smtClean="0"/>
              <a:t>Antemortem and postmortem identification</a:t>
            </a:r>
            <a:endParaRPr lang="en-IN" smtClean="0"/>
          </a:p>
          <a:p>
            <a:pPr marL="457200" indent="-457200" algn="just">
              <a:buFont typeface="+mj-lt"/>
              <a:buAutoNum type="arabicPeriod"/>
            </a:pPr>
            <a:endParaRPr lang="en-IN" smtClean="0"/>
          </a:p>
          <a:p>
            <a:pPr marL="457200" indent="-457200" algn="just">
              <a:buFont typeface="+mj-lt"/>
              <a:buAutoNum type="arabicPeriod"/>
            </a:pPr>
            <a:r>
              <a:rPr lang="en-IN" smtClean="0"/>
              <a:t>To analyze inter-racial differences</a:t>
            </a:r>
          </a:p>
          <a:p>
            <a:pPr marL="457200" indent="-457200" algn="just">
              <a:buFont typeface="+mj-lt"/>
              <a:buAutoNum type="arabicPeriod"/>
            </a:pPr>
            <a:endParaRPr lang="en-IN" smtClean="0"/>
          </a:p>
          <a:p>
            <a:pPr marL="457200" indent="-457200" algn="just">
              <a:buFont typeface="+mj-lt"/>
              <a:buAutoNum type="arabicPeriod"/>
            </a:pPr>
            <a:r>
              <a:rPr lang="en-IN" smtClean="0"/>
              <a:t>Personal identification</a:t>
            </a:r>
          </a:p>
          <a:p>
            <a:pPr marL="457200" indent="-457200" algn="just">
              <a:buFont typeface="+mj-lt"/>
              <a:buAutoNum type="arabicPeriod"/>
            </a:pPr>
            <a:endParaRPr lang="en-IN" smtClean="0"/>
          </a:p>
          <a:p>
            <a:pPr marL="457200" indent="-457200" algn="just">
              <a:buFont typeface="+mj-lt"/>
              <a:buAutoNum type="arabicPeriod"/>
            </a:pPr>
            <a:r>
              <a:rPr lang="en-IN" smtClean="0"/>
              <a:t>Age and sex determination</a:t>
            </a:r>
            <a:endParaRPr lang="en-IN"/>
          </a:p>
        </p:txBody>
      </p:sp>
      <p:sp>
        <p:nvSpPr>
          <p:cNvPr id="3" name="Title 2"/>
          <p:cNvSpPr>
            <a:spLocks noGrp="1"/>
          </p:cNvSpPr>
          <p:nvPr>
            <p:ph type="title"/>
          </p:nvPr>
        </p:nvSpPr>
        <p:spPr/>
        <p:txBody>
          <a:bodyPr/>
          <a:lstStyle/>
          <a:p>
            <a:r>
              <a:rPr lang="en-IN" sz="2800" b="1" smtClean="0">
                <a:solidFill>
                  <a:srgbClr val="AB1D86"/>
                </a:solidFill>
              </a:rPr>
              <a:t>Applied aspects of Rugoscopy:</a:t>
            </a:r>
            <a:endParaRPr lang="en-IN" sz="2800" b="1">
              <a:solidFill>
                <a:srgbClr val="AB1D86"/>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16833"/>
            <a:ext cx="7745505" cy="4752528"/>
          </a:xfrm>
        </p:spPr>
        <p:txBody>
          <a:bodyPr>
            <a:normAutofit fontScale="92500" lnSpcReduction="10000"/>
          </a:bodyPr>
          <a:lstStyle/>
          <a:p>
            <a:pPr algn="just"/>
            <a:r>
              <a:rPr lang="en-IN"/>
              <a:t>Palatine rugae can be used to assess the amount of anteroposterior tooth movement, because they remain stable during a person’s life. </a:t>
            </a:r>
            <a:endParaRPr lang="en-IN" smtClean="0"/>
          </a:p>
          <a:p>
            <a:pPr algn="just"/>
            <a:endParaRPr lang="en-IN" smtClean="0"/>
          </a:p>
          <a:p>
            <a:pPr algn="just"/>
            <a:r>
              <a:rPr lang="en-IN" smtClean="0"/>
              <a:t>Located </a:t>
            </a:r>
            <a:r>
              <a:rPr lang="en-IN"/>
              <a:t>in the anterior half of the roof of the mouth, palatal rugae serve as a reference landmark in various dental treatment modalities and could be used in the identification of submucosal clefts. </a:t>
            </a:r>
            <a:endParaRPr lang="en-IN" smtClean="0"/>
          </a:p>
          <a:p>
            <a:pPr algn="just"/>
            <a:endParaRPr lang="en-IN" smtClean="0"/>
          </a:p>
          <a:p>
            <a:pPr algn="just"/>
            <a:r>
              <a:rPr lang="en-IN" smtClean="0"/>
              <a:t>Moreover</a:t>
            </a:r>
            <a:r>
              <a:rPr lang="en-IN"/>
              <a:t>, the results of several studies show a significant association between rugae forms and different races. </a:t>
            </a:r>
            <a:endParaRPr lang="en-IN" smtClean="0"/>
          </a:p>
          <a:p>
            <a:pPr algn="just"/>
            <a:endParaRPr lang="en-IN" smtClean="0"/>
          </a:p>
          <a:p>
            <a:pPr algn="just"/>
            <a:r>
              <a:rPr lang="en-IN" smtClean="0"/>
              <a:t>Palatine </a:t>
            </a:r>
            <a:r>
              <a:rPr lang="en-IN" err="1"/>
              <a:t>rugae are unique to individual can therefore be used for individual identification in forensic odontology. </a:t>
            </a:r>
            <a:endParaRPr lang="en-IN"/>
          </a:p>
        </p:txBody>
      </p:sp>
      <p:sp>
        <p:nvSpPr>
          <p:cNvPr id="3" name="Title 2"/>
          <p:cNvSpPr>
            <a:spLocks noGrp="1"/>
          </p:cNvSpPr>
          <p:nvPr>
            <p:ph type="title"/>
          </p:nvPr>
        </p:nvSpPr>
        <p:spPr/>
        <p:txBody>
          <a:bodyPr/>
          <a:lstStyle/>
          <a:p>
            <a:r>
              <a:rPr lang="en-IN" sz="2400" b="1">
                <a:solidFill>
                  <a:srgbClr val="C00000"/>
                </a:solidFill>
              </a:rPr>
              <a:t>CONCLUSION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Types of </a:t>
            </a:r>
            <a:r>
              <a:rPr lang="en-US" dirty="0" err="1" smtClean="0"/>
              <a:t>Chieloscopy</a:t>
            </a:r>
            <a:endParaRPr lang="en-US" dirty="0" smtClean="0"/>
          </a:p>
          <a:p>
            <a:r>
              <a:rPr lang="en-US" dirty="0" err="1" smtClean="0"/>
              <a:t>Rugoscopy</a:t>
            </a:r>
            <a:r>
              <a:rPr lang="en-US" dirty="0" smtClean="0"/>
              <a:t> </a:t>
            </a:r>
          </a:p>
          <a:p>
            <a:r>
              <a:rPr lang="en-US" dirty="0" smtClean="0"/>
              <a:t>Types of </a:t>
            </a:r>
            <a:r>
              <a:rPr lang="en-US" dirty="0" err="1" smtClean="0"/>
              <a:t>Rugoscopy</a:t>
            </a:r>
            <a:r>
              <a:rPr lang="en-US" dirty="0" smtClean="0"/>
              <a:t> </a:t>
            </a:r>
          </a:p>
          <a:p>
            <a:endParaRPr lang="en-US" dirty="0"/>
          </a:p>
        </p:txBody>
      </p:sp>
      <p:sp>
        <p:nvSpPr>
          <p:cNvPr id="3" name="Title 2"/>
          <p:cNvSpPr>
            <a:spLocks noGrp="1"/>
          </p:cNvSpPr>
          <p:nvPr>
            <p:ph type="title"/>
          </p:nvPr>
        </p:nvSpPr>
        <p:spPr/>
        <p:txBody>
          <a:bodyPr/>
          <a:lstStyle/>
          <a:p>
            <a:r>
              <a:rPr lang="en-US" dirty="0" smtClean="0"/>
              <a:t>Probable Question </a:t>
            </a: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60847"/>
            <a:ext cx="7745505" cy="4065315"/>
          </a:xfrm>
        </p:spPr>
        <p:txBody>
          <a:bodyPr>
            <a:normAutofit/>
          </a:bodyPr>
          <a:lstStyle/>
          <a:p>
            <a:pPr algn="just"/>
            <a:r>
              <a:rPr lang="en-IN" sz="2200" smtClean="0"/>
              <a:t>Shafer’s Textbook of Oral Pathology 7</a:t>
            </a:r>
            <a:r>
              <a:rPr lang="en-IN" sz="2200" baseline="30000" smtClean="0"/>
              <a:t>th</a:t>
            </a:r>
            <a:r>
              <a:rPr lang="en-IN" sz="2200" smtClean="0"/>
              <a:t> edition</a:t>
            </a:r>
          </a:p>
          <a:p>
            <a:pPr algn="just"/>
            <a:endParaRPr lang="de-DE" sz="2200" smtClean="0"/>
          </a:p>
          <a:p>
            <a:pPr algn="just"/>
            <a:r>
              <a:rPr lang="de-DE" sz="2200" smtClean="0"/>
              <a:t>Lessig R, </a:t>
            </a:r>
            <a:r>
              <a:rPr lang="de-DE" sz="2200"/>
              <a:t>Wenzel V, Weber M</a:t>
            </a:r>
            <a:r>
              <a:rPr lang="en-US" sz="2200"/>
              <a:t>. Bite mark analysis in forensic routine case work</a:t>
            </a:r>
            <a:r>
              <a:rPr lang="en-US" sz="2200" b="1"/>
              <a:t> . </a:t>
            </a:r>
            <a:r>
              <a:rPr lang="en-US" sz="2200" i="1"/>
              <a:t>EXCLI Journal 2006;5:93</a:t>
            </a:r>
          </a:p>
          <a:p>
            <a:pPr algn="just"/>
            <a:endParaRPr lang="en-US" sz="2200" smtClean="0"/>
          </a:p>
          <a:p>
            <a:pPr algn="just"/>
            <a:r>
              <a:rPr lang="en-US" sz="2200" smtClean="0"/>
              <a:t>Iain </a:t>
            </a:r>
            <a:r>
              <a:rPr lang="en-US" sz="2200"/>
              <a:t>A Pretty. Forensic dentistry &amp; </a:t>
            </a:r>
            <a:r>
              <a:rPr lang="en-US" sz="2200" err="1" smtClean="0"/>
              <a:t>Bitemarks</a:t>
            </a:r>
            <a:r>
              <a:rPr lang="en-US" sz="2200"/>
              <a:t>. Dental update 2008</a:t>
            </a:r>
            <a:r>
              <a:rPr lang="en-US" sz="2200" smtClean="0"/>
              <a:t>.</a:t>
            </a:r>
          </a:p>
          <a:p>
            <a:pPr algn="just"/>
            <a:endParaRPr lang="en-US" sz="2200" smtClean="0"/>
          </a:p>
          <a:p>
            <a:pPr algn="just"/>
            <a:r>
              <a:rPr lang="en-US" sz="2200" smtClean="0"/>
              <a:t>A </a:t>
            </a:r>
            <a:r>
              <a:rPr lang="en-US" sz="2200" err="1"/>
              <a:t>colour atlas of forensic dentistry – Whittaker and MacDonald</a:t>
            </a:r>
            <a:endParaRPr lang="en-US" sz="2200"/>
          </a:p>
          <a:p>
            <a:pPr algn="just"/>
            <a:endParaRPr lang="en-US" sz="2200" smtClean="0"/>
          </a:p>
          <a:p>
            <a:pPr algn="just"/>
            <a:endParaRPr lang="en-US" sz="2200"/>
          </a:p>
          <a:p>
            <a:pPr algn="just"/>
            <a:endParaRPr lang="en-IN" sz="2200"/>
          </a:p>
          <a:p>
            <a:pPr algn="just"/>
            <a:endParaRPr lang="en-US" sz="2200" b="1"/>
          </a:p>
          <a:p>
            <a:pPr algn="just"/>
            <a:endParaRPr lang="en-IN" sz="2200"/>
          </a:p>
        </p:txBody>
      </p:sp>
      <p:sp>
        <p:nvSpPr>
          <p:cNvPr id="3" name="Title 2"/>
          <p:cNvSpPr>
            <a:spLocks noGrp="1"/>
          </p:cNvSpPr>
          <p:nvPr>
            <p:ph type="title"/>
          </p:nvPr>
        </p:nvSpPr>
        <p:spPr>
          <a:xfrm>
            <a:off x="688490" y="260648"/>
            <a:ext cx="7756263" cy="576064"/>
          </a:xfrm>
        </p:spPr>
        <p:txBody>
          <a:bodyPr/>
          <a:lstStyle/>
          <a:p>
            <a:r>
              <a:rPr lang="en-IN" sz="2400" b="1" smtClean="0">
                <a:solidFill>
                  <a:srgbClr val="005828"/>
                </a:solidFill>
              </a:rPr>
              <a:t>REFERENCES:</a:t>
            </a:r>
            <a:endParaRPr lang="en-IN" sz="2400" b="1">
              <a:solidFill>
                <a:srgbClr val="005828"/>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t>Text book of forensic </a:t>
            </a:r>
            <a:r>
              <a:rPr lang="en-US" dirty="0" err="1"/>
              <a:t>Odontology</a:t>
            </a:r>
            <a:r>
              <a:rPr lang="en-US" dirty="0"/>
              <a:t> – KMK </a:t>
            </a:r>
            <a:r>
              <a:rPr lang="en-US" dirty="0" err="1"/>
              <a:t>Masthan</a:t>
            </a:r>
            <a:endParaRPr lang="en-US" dirty="0"/>
          </a:p>
          <a:p>
            <a:pPr marL="0" indent="0" algn="just">
              <a:buNone/>
            </a:pPr>
            <a:endParaRPr lang="en-IN" dirty="0"/>
          </a:p>
          <a:p>
            <a:pPr algn="just"/>
            <a:r>
              <a:rPr lang="en-IN" dirty="0"/>
              <a:t>Shafer’s textbook of oral pathology - 6th </a:t>
            </a:r>
            <a:r>
              <a:rPr lang="en-IN" dirty="0" smtClean="0"/>
              <a:t>edition</a:t>
            </a:r>
            <a:endParaRPr lang="en-US" dirty="0"/>
          </a:p>
          <a:p>
            <a:pPr algn="just"/>
            <a:endParaRPr lang="en-US" dirty="0"/>
          </a:p>
          <a:p>
            <a:pPr algn="just"/>
            <a:r>
              <a:rPr lang="en-US" dirty="0"/>
              <a:t>Text book of forensic </a:t>
            </a:r>
            <a:r>
              <a:rPr lang="en-US" dirty="0" err="1"/>
              <a:t>Odontology</a:t>
            </a:r>
            <a:r>
              <a:rPr lang="en-US" dirty="0"/>
              <a:t> – </a:t>
            </a:r>
            <a:r>
              <a:rPr lang="en-US" dirty="0" err="1"/>
              <a:t>Pramod</a:t>
            </a:r>
            <a:r>
              <a:rPr lang="en-US" dirty="0"/>
              <a:t> K </a:t>
            </a:r>
            <a:r>
              <a:rPr lang="en-US" dirty="0" err="1" smtClean="0"/>
              <a:t>Dayal</a:t>
            </a:r>
            <a:endParaRPr lang="en-US" dirty="0" smtClean="0"/>
          </a:p>
          <a:p>
            <a:pPr algn="just"/>
            <a:endParaRPr lang="en-US" dirty="0"/>
          </a:p>
          <a:p>
            <a:pPr algn="just"/>
            <a:endParaRPr lang="en-IN" dirty="0"/>
          </a:p>
          <a:p>
            <a:pPr algn="just"/>
            <a:endParaRPr lang="en-IN"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57188" y="465138"/>
            <a:ext cx="8101012" cy="708025"/>
          </a:xfrm>
        </p:spPr>
        <p:txBody>
          <a:bodyPr/>
          <a:lstStyle/>
          <a:p>
            <a:r>
              <a:rPr lang="en-US" sz="4000" smtClean="0"/>
              <a:t>Specific learning Objective </a:t>
            </a:r>
          </a:p>
        </p:txBody>
      </p:sp>
      <p:graphicFrame>
        <p:nvGraphicFramePr>
          <p:cNvPr id="4" name="Content Placeholder 3"/>
          <p:cNvGraphicFramePr>
            <a:graphicFrameLocks noGrp="1"/>
          </p:cNvGraphicFramePr>
          <p:nvPr>
            <p:ph idx="1"/>
          </p:nvPr>
        </p:nvGraphicFramePr>
        <p:xfrm>
          <a:off x="428625" y="1714500"/>
          <a:ext cx="8215314" cy="4516120"/>
        </p:xfrm>
        <a:graphic>
          <a:graphicData uri="http://schemas.openxmlformats.org/drawingml/2006/table">
            <a:tbl>
              <a:tblPr firstRow="1" bandRow="1">
                <a:tableStyleId>{5C22544A-7EE6-4342-B048-85BDC9FD1C3A}</a:tableStyleId>
              </a:tblPr>
              <a:tblGrid>
                <a:gridCol w="2928929"/>
                <a:gridCol w="2786082"/>
                <a:gridCol w="2500303"/>
              </a:tblGrid>
              <a:tr h="370840">
                <a:tc>
                  <a:txBody>
                    <a:bodyPr/>
                    <a:lstStyle/>
                    <a:p>
                      <a:pPr algn="ctr"/>
                      <a:r>
                        <a:rPr lang="en-US" dirty="0" smtClean="0"/>
                        <a:t>CORE AREAS</a:t>
                      </a:r>
                      <a:endParaRPr lang="en-US" dirty="0"/>
                    </a:p>
                  </a:txBody>
                  <a:tcPr/>
                </a:tc>
                <a:tc>
                  <a:txBody>
                    <a:bodyPr/>
                    <a:lstStyle/>
                    <a:p>
                      <a:pPr algn="ctr"/>
                      <a:r>
                        <a:rPr lang="en-US" dirty="0" smtClean="0"/>
                        <a:t>DOMAIN</a:t>
                      </a:r>
                      <a:endParaRPr lang="en-US" dirty="0"/>
                    </a:p>
                  </a:txBody>
                  <a:tcPr/>
                </a:tc>
                <a:tc>
                  <a:txBody>
                    <a:bodyPr/>
                    <a:lstStyle/>
                    <a:p>
                      <a:pPr algn="ctr"/>
                      <a:r>
                        <a:rPr lang="en-US" dirty="0" smtClean="0"/>
                        <a:t>CATEGORY</a:t>
                      </a:r>
                      <a:endParaRPr lang="en-US" dirty="0"/>
                    </a:p>
                  </a:txBody>
                  <a:tcPr/>
                </a:tc>
              </a:tr>
              <a:tr h="370840">
                <a:tc>
                  <a:txBody>
                    <a:bodyPr/>
                    <a:lstStyle/>
                    <a:p>
                      <a:r>
                        <a:rPr lang="en-US" dirty="0" smtClean="0"/>
                        <a:t>CHIELOSCOPY</a:t>
                      </a:r>
                      <a:r>
                        <a:rPr lang="en-US" baseline="0" dirty="0" smtClean="0"/>
                        <a:t> DEFINATION</a:t>
                      </a:r>
                      <a:endParaRPr lang="en-US" dirty="0"/>
                    </a:p>
                  </a:txBody>
                  <a:tcPr/>
                </a:tc>
                <a:tc>
                  <a:txBody>
                    <a:bodyPr/>
                    <a:lstStyle/>
                    <a:p>
                      <a:r>
                        <a:rPr lang="en-US" dirty="0" smtClean="0"/>
                        <a:t>AFFECTIVE</a:t>
                      </a:r>
                      <a:endParaRPr lang="en-US" dirty="0"/>
                    </a:p>
                  </a:txBody>
                  <a:tcPr/>
                </a:tc>
                <a:tc>
                  <a:txBody>
                    <a:bodyPr/>
                    <a:lstStyle/>
                    <a:p>
                      <a:r>
                        <a:rPr lang="en-US" dirty="0" smtClean="0"/>
                        <a:t>DESIRE TO KNOW</a:t>
                      </a:r>
                      <a:endParaRPr lang="en-US" dirty="0"/>
                    </a:p>
                  </a:txBody>
                  <a:tcPr/>
                </a:tc>
              </a:tr>
              <a:tr h="370840">
                <a:tc>
                  <a:txBody>
                    <a:bodyPr/>
                    <a:lstStyle/>
                    <a:p>
                      <a:r>
                        <a:rPr lang="en-US" dirty="0" smtClean="0"/>
                        <a:t>CLASSIFICATION</a:t>
                      </a:r>
                      <a:r>
                        <a:rPr lang="en-US" baseline="0" dirty="0" smtClean="0"/>
                        <a:t> </a:t>
                      </a:r>
                      <a:endParaRPr lang="en-US" dirty="0"/>
                    </a:p>
                  </a:txBody>
                  <a:tcPr/>
                </a:tc>
                <a:tc>
                  <a:txBody>
                    <a:bodyPr/>
                    <a:lstStyle/>
                    <a:p>
                      <a:r>
                        <a:rPr lang="en-US" dirty="0" smtClean="0"/>
                        <a:t>PSYCOMOTAR</a:t>
                      </a:r>
                      <a:r>
                        <a:rPr lang="en-US" baseline="0" dirty="0" smtClean="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MUST KNOW</a:t>
                      </a:r>
                    </a:p>
                  </a:txBody>
                  <a:tcPr/>
                </a:tc>
              </a:tr>
              <a:tr h="370840">
                <a:tc>
                  <a:txBody>
                    <a:bodyPr/>
                    <a:lstStyle/>
                    <a:p>
                      <a:r>
                        <a:rPr lang="en-US" dirty="0" smtClean="0"/>
                        <a:t>RUGOSCOPY</a:t>
                      </a:r>
                      <a:r>
                        <a:rPr lang="en-US" baseline="0" dirty="0" smtClean="0"/>
                        <a:t> INTRODUCTION</a:t>
                      </a:r>
                      <a:endParaRPr lang="en-US" dirty="0"/>
                    </a:p>
                  </a:txBody>
                  <a:tcPr/>
                </a:tc>
                <a:tc>
                  <a:txBody>
                    <a:bodyPr/>
                    <a:lstStyle/>
                    <a:p>
                      <a:r>
                        <a:rPr lang="en-US" dirty="0" smtClean="0"/>
                        <a:t>COGNITIVE</a:t>
                      </a:r>
                      <a:endParaRPr lang="en-US" dirty="0"/>
                    </a:p>
                  </a:txBody>
                  <a:tcPr/>
                </a:tc>
                <a:tc>
                  <a:txBody>
                    <a:bodyPr/>
                    <a:lstStyle/>
                    <a:p>
                      <a:r>
                        <a:rPr lang="en-US" dirty="0" smtClean="0"/>
                        <a:t>MUST KNOW</a:t>
                      </a:r>
                      <a:endParaRPr lang="en-US" dirty="0"/>
                    </a:p>
                  </a:txBody>
                  <a:tcPr/>
                </a:tc>
              </a:tr>
              <a:tr h="370840">
                <a:tc>
                  <a:txBody>
                    <a:bodyPr/>
                    <a:lstStyle/>
                    <a:p>
                      <a:r>
                        <a:rPr lang="en-US" dirty="0" smtClean="0"/>
                        <a:t>CLASSIFICATION</a:t>
                      </a:r>
                      <a:r>
                        <a:rPr lang="en-US" baseline="0" dirty="0" smtClean="0"/>
                        <a:t>  BY LYSELL’S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MUST </a:t>
                      </a:r>
                      <a:r>
                        <a:rPr kumimoji="0" lang="en-US" sz="1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TO KNOW</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r>
              <a:tr h="370840">
                <a:tc>
                  <a:txBody>
                    <a:bodyPr/>
                    <a:lstStyle/>
                    <a:p>
                      <a:r>
                        <a:rPr lang="en-US" dirty="0" smtClean="0"/>
                        <a:t>BY</a:t>
                      </a:r>
                      <a:r>
                        <a:rPr lang="en-US" baseline="0" dirty="0" smtClean="0"/>
                        <a:t> BASAURI</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MUST KNOW</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txBody>
                  <a:tcPr/>
                </a:tc>
              </a:tr>
              <a:tr h="370840">
                <a:tc>
                  <a:txBody>
                    <a:bodyPr/>
                    <a:lstStyle/>
                    <a:p>
                      <a:r>
                        <a:rPr lang="en-US" dirty="0" smtClean="0"/>
                        <a:t>BY</a:t>
                      </a:r>
                      <a:r>
                        <a:rPr lang="en-US" baseline="0" dirty="0" smtClean="0"/>
                        <a:t> LIME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PYSCOMOTAR</a:t>
                      </a:r>
                    </a:p>
                  </a:txBody>
                  <a:tcPr/>
                </a:tc>
                <a:tc>
                  <a:txBody>
                    <a:bodyPr/>
                    <a:lstStyle/>
                    <a:p>
                      <a:r>
                        <a:rPr lang="en-US" dirty="0" smtClean="0"/>
                        <a:t>MUST KNOW</a:t>
                      </a:r>
                      <a:endParaRPr lang="en-US" dirty="0"/>
                    </a:p>
                  </a:txBody>
                  <a:tcPr/>
                </a:tc>
              </a:tr>
              <a:tr h="370840">
                <a:tc>
                  <a:txBody>
                    <a:bodyPr/>
                    <a:lstStyle/>
                    <a:p>
                      <a:r>
                        <a:rPr lang="en-US" dirty="0" smtClean="0"/>
                        <a:t>BY</a:t>
                      </a:r>
                      <a:r>
                        <a:rPr lang="en-US" baseline="0" dirty="0" smtClean="0"/>
                        <a:t> TROBO</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PYSCOMOTAR</a:t>
                      </a:r>
                    </a:p>
                  </a:txBody>
                  <a:tcPr/>
                </a:tc>
                <a:tc>
                  <a:txBody>
                    <a:bodyPr/>
                    <a:lstStyle/>
                    <a:p>
                      <a:r>
                        <a:rPr lang="en-US" dirty="0" smtClean="0"/>
                        <a:t>NICE TO KNOW</a:t>
                      </a:r>
                      <a:endParaRPr lang="en-US" dirty="0"/>
                    </a:p>
                  </a:txBody>
                  <a:tcPr/>
                </a:tc>
              </a:tr>
              <a:tr h="370840">
                <a:tc>
                  <a:txBody>
                    <a:bodyPr/>
                    <a:lstStyle/>
                    <a:p>
                      <a:r>
                        <a:rPr lang="en-US" dirty="0" smtClean="0"/>
                        <a:t>APPLIED</a:t>
                      </a:r>
                      <a:r>
                        <a:rPr lang="en-US" baseline="0" dirty="0" smtClean="0"/>
                        <a:t> ASPECTS </a:t>
                      </a:r>
                      <a:endParaRPr lang="en-US" dirty="0"/>
                    </a:p>
                  </a:txBody>
                  <a:tcPr/>
                </a:tc>
                <a:tc>
                  <a:txBody>
                    <a:bodyPr/>
                    <a:lstStyle/>
                    <a:p>
                      <a:r>
                        <a:rPr lang="en-US" dirty="0" smtClean="0"/>
                        <a:t>AFFECTIVE</a:t>
                      </a:r>
                      <a:endParaRPr lang="en-US" dirty="0"/>
                    </a:p>
                  </a:txBody>
                  <a:tcPr/>
                </a:tc>
                <a:tc>
                  <a:txBody>
                    <a:bodyPr/>
                    <a:lstStyle/>
                    <a:p>
                      <a:r>
                        <a:rPr lang="en-US" dirty="0" smtClean="0"/>
                        <a:t>DESIRE TO KNOW</a:t>
                      </a:r>
                      <a:endParaRPr lang="en-US" dirty="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6"/>
          <p:cNvSpPr>
            <a:spLocks noGrp="1"/>
          </p:cNvSpPr>
          <p:nvPr>
            <p:ph type="ctrTitle" idx="4294967295"/>
          </p:nvPr>
        </p:nvSpPr>
        <p:spPr>
          <a:xfrm>
            <a:off x="0" y="160338"/>
            <a:ext cx="7696200" cy="830262"/>
          </a:xfrm>
        </p:spPr>
        <p:txBody>
          <a:bodyPr/>
          <a:lstStyle/>
          <a:p>
            <a:pPr algn="l"/>
            <a:r>
              <a:rPr lang="en-US" sz="4000" smtClean="0">
                <a:solidFill>
                  <a:srgbClr val="FF0000"/>
                </a:solidFill>
              </a:rPr>
              <a:t>Classification of lip  prints</a:t>
            </a:r>
          </a:p>
        </p:txBody>
      </p:sp>
      <p:pic>
        <p:nvPicPr>
          <p:cNvPr id="67587" name="Picture 2"/>
          <p:cNvPicPr>
            <a:picLocks noChangeAspect="1" noChangeArrowheads="1"/>
          </p:cNvPicPr>
          <p:nvPr/>
        </p:nvPicPr>
        <p:blipFill>
          <a:blip r:embed="rId3"/>
          <a:stretch>
            <a:fillRect/>
          </a:stretch>
        </p:blipFill>
        <p:spPr bwMode="auto">
          <a:xfrm>
            <a:off x="762000" y="4787900"/>
            <a:ext cx="3048000" cy="1765300"/>
          </a:xfrm>
          <a:prstGeom prst="rect">
            <a:avLst/>
          </a:prstGeom>
          <a:noFill/>
          <a:ln w="9525">
            <a:noFill/>
            <a:miter lim="800000"/>
          </a:ln>
        </p:spPr>
      </p:pic>
      <p:pic>
        <p:nvPicPr>
          <p:cNvPr id="67588" name="Picture 4"/>
          <p:cNvPicPr>
            <a:picLocks noChangeAspect="1" noChangeArrowheads="1"/>
          </p:cNvPicPr>
          <p:nvPr/>
        </p:nvPicPr>
        <p:blipFill>
          <a:blip r:embed="rId4"/>
          <a:stretch>
            <a:fillRect/>
          </a:stretch>
        </p:blipFill>
        <p:spPr bwMode="auto">
          <a:xfrm>
            <a:off x="762000" y="2914650"/>
            <a:ext cx="3048000" cy="1733550"/>
          </a:xfrm>
          <a:prstGeom prst="rect">
            <a:avLst/>
          </a:prstGeom>
          <a:noFill/>
          <a:ln w="9525">
            <a:noFill/>
            <a:miter lim="800000"/>
          </a:ln>
        </p:spPr>
      </p:pic>
      <p:pic>
        <p:nvPicPr>
          <p:cNvPr id="67589" name="Picture 5"/>
          <p:cNvPicPr>
            <a:picLocks noChangeAspect="1" noChangeArrowheads="1"/>
          </p:cNvPicPr>
          <p:nvPr/>
        </p:nvPicPr>
        <p:blipFill>
          <a:blip r:embed="rId5"/>
          <a:stretch>
            <a:fillRect/>
          </a:stretch>
        </p:blipFill>
        <p:spPr bwMode="auto">
          <a:xfrm>
            <a:off x="762000" y="1066800"/>
            <a:ext cx="3028950" cy="1733550"/>
          </a:xfrm>
          <a:prstGeom prst="rect">
            <a:avLst/>
          </a:prstGeom>
          <a:noFill/>
          <a:ln w="9525">
            <a:noFill/>
            <a:miter lim="800000"/>
          </a:ln>
        </p:spPr>
      </p:pic>
      <p:sp>
        <p:nvSpPr>
          <p:cNvPr id="67590" name="Rectangle 8"/>
          <p:cNvSpPr>
            <a:spLocks noChangeArrowheads="1"/>
          </p:cNvSpPr>
          <p:nvPr/>
        </p:nvSpPr>
        <p:spPr bwMode="auto">
          <a:xfrm>
            <a:off x="4735513" y="1676400"/>
            <a:ext cx="903287" cy="369888"/>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Type I</a:t>
            </a:r>
          </a:p>
        </p:txBody>
      </p:sp>
      <p:sp>
        <p:nvSpPr>
          <p:cNvPr id="67591" name="Rectangle 9"/>
          <p:cNvSpPr>
            <a:spLocks noChangeArrowheads="1"/>
          </p:cNvSpPr>
          <p:nvPr/>
        </p:nvSpPr>
        <p:spPr bwMode="auto">
          <a:xfrm>
            <a:off x="4791075" y="3581400"/>
            <a:ext cx="1000125" cy="369888"/>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Type II</a:t>
            </a:r>
          </a:p>
        </p:txBody>
      </p:sp>
      <p:sp>
        <p:nvSpPr>
          <p:cNvPr id="67592" name="Rectangle 10"/>
          <p:cNvSpPr>
            <a:spLocks noChangeArrowheads="1"/>
          </p:cNvSpPr>
          <p:nvPr/>
        </p:nvSpPr>
        <p:spPr bwMode="auto">
          <a:xfrm>
            <a:off x="4800600" y="5334000"/>
            <a:ext cx="1098550" cy="369888"/>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Type III</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2"/>
          <a:stretch>
            <a:fillRect/>
          </a:stretch>
        </p:blipFill>
        <p:spPr bwMode="auto">
          <a:xfrm>
            <a:off x="762000" y="381000"/>
            <a:ext cx="3216275" cy="1828800"/>
          </a:xfrm>
          <a:prstGeom prst="rect">
            <a:avLst/>
          </a:prstGeom>
          <a:noFill/>
          <a:ln w="9525">
            <a:noFill/>
            <a:miter lim="800000"/>
          </a:ln>
        </p:spPr>
      </p:pic>
      <p:pic>
        <p:nvPicPr>
          <p:cNvPr id="68611" name="Picture 6"/>
          <p:cNvPicPr>
            <a:picLocks noChangeAspect="1" noChangeArrowheads="1"/>
          </p:cNvPicPr>
          <p:nvPr/>
        </p:nvPicPr>
        <p:blipFill>
          <a:blip r:embed="rId3"/>
          <a:stretch>
            <a:fillRect/>
          </a:stretch>
        </p:blipFill>
        <p:spPr bwMode="auto">
          <a:xfrm>
            <a:off x="762000" y="2408238"/>
            <a:ext cx="3232150" cy="1858962"/>
          </a:xfrm>
          <a:prstGeom prst="rect">
            <a:avLst/>
          </a:prstGeom>
          <a:noFill/>
          <a:ln w="9525">
            <a:noFill/>
            <a:miter lim="800000"/>
          </a:ln>
        </p:spPr>
      </p:pic>
      <p:sp>
        <p:nvSpPr>
          <p:cNvPr id="68612" name="Rectangle 8"/>
          <p:cNvSpPr>
            <a:spLocks noChangeArrowheads="1"/>
          </p:cNvSpPr>
          <p:nvPr/>
        </p:nvSpPr>
        <p:spPr bwMode="auto">
          <a:xfrm>
            <a:off x="4495800" y="914400"/>
            <a:ext cx="1060450" cy="369888"/>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Type IV</a:t>
            </a:r>
          </a:p>
        </p:txBody>
      </p:sp>
      <p:sp>
        <p:nvSpPr>
          <p:cNvPr id="68613" name="Rectangle 9"/>
          <p:cNvSpPr>
            <a:spLocks noChangeArrowheads="1"/>
          </p:cNvSpPr>
          <p:nvPr/>
        </p:nvSpPr>
        <p:spPr bwMode="auto">
          <a:xfrm>
            <a:off x="4600575" y="2906713"/>
            <a:ext cx="962025" cy="369887"/>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Type V</a:t>
            </a:r>
          </a:p>
        </p:txBody>
      </p:sp>
      <p:sp>
        <p:nvSpPr>
          <p:cNvPr id="68614" name="Rectangle 10"/>
          <p:cNvSpPr>
            <a:spLocks noChangeArrowheads="1"/>
          </p:cNvSpPr>
          <p:nvPr/>
        </p:nvSpPr>
        <p:spPr bwMode="auto">
          <a:xfrm>
            <a:off x="4724400" y="5257800"/>
            <a:ext cx="1060450" cy="369888"/>
          </a:xfrm>
          <a:prstGeom prst="rect">
            <a:avLst/>
          </a:prstGeom>
          <a:noFill/>
          <a:ln w="9525">
            <a:noFill/>
            <a:miter lim="800000"/>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Type VI</a:t>
            </a:r>
          </a:p>
        </p:txBody>
      </p:sp>
      <p:sp>
        <p:nvSpPr>
          <p:cNvPr id="12" name="Rectangle 11"/>
          <p:cNvSpPr/>
          <p:nvPr/>
        </p:nvSpPr>
        <p:spPr>
          <a:xfrm>
            <a:off x="762000" y="4495800"/>
            <a:ext cx="32004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rgbClr val="FFFFFF"/>
                </a:solidFill>
                <a:latin typeface="Book Antiqua"/>
                <a:ea typeface="+mn-ea"/>
                <a:cs typeface="+mn-cs"/>
              </a:defRPr>
            </a:lvl1pPr>
            <a:lvl2pPr marL="457200" algn="l" defTabSz="914400" rtl="0" eaLnBrk="1" latinLnBrk="0" hangingPunct="1">
              <a:defRPr sz="1800" kern="1200">
                <a:solidFill>
                  <a:srgbClr val="FFFFFF"/>
                </a:solidFill>
                <a:latin typeface="Book Antiqua"/>
                <a:ea typeface="+mn-ea"/>
                <a:cs typeface="+mn-cs"/>
              </a:defRPr>
            </a:lvl2pPr>
            <a:lvl3pPr marL="914400" algn="l" defTabSz="914400" rtl="0" eaLnBrk="1" latinLnBrk="0" hangingPunct="1">
              <a:defRPr sz="1800" kern="1200">
                <a:solidFill>
                  <a:srgbClr val="FFFFFF"/>
                </a:solidFill>
                <a:latin typeface="Book Antiqua"/>
                <a:ea typeface="+mn-ea"/>
                <a:cs typeface="+mn-cs"/>
              </a:defRPr>
            </a:lvl3pPr>
            <a:lvl4pPr marL="1371600" algn="l" defTabSz="914400" rtl="0" eaLnBrk="1" latinLnBrk="0" hangingPunct="1">
              <a:defRPr sz="1800" kern="1200">
                <a:solidFill>
                  <a:srgbClr val="FFFFFF"/>
                </a:solidFill>
                <a:latin typeface="Book Antiqua"/>
                <a:ea typeface="+mn-ea"/>
                <a:cs typeface="+mn-cs"/>
              </a:defRPr>
            </a:lvl4pPr>
            <a:lvl5pPr marL="1828800" algn="l" defTabSz="914400" rtl="0" eaLnBrk="1" latinLnBrk="0" hangingPunct="1">
              <a:defRPr sz="1800" kern="1200">
                <a:solidFill>
                  <a:srgbClr val="FFFFFF"/>
                </a:solidFill>
                <a:latin typeface="Book Antiqua"/>
                <a:ea typeface="+mn-ea"/>
                <a:cs typeface="+mn-cs"/>
              </a:defRPr>
            </a:lvl5pPr>
            <a:lvl6pPr marL="2286000" algn="l" defTabSz="914400" rtl="0" eaLnBrk="1" latinLnBrk="0" hangingPunct="1">
              <a:defRPr sz="1800" kern="1200">
                <a:solidFill>
                  <a:srgbClr val="FFFFFF"/>
                </a:solidFill>
                <a:latin typeface="Book Antiqua"/>
                <a:ea typeface="+mn-ea"/>
                <a:cs typeface="+mn-cs"/>
              </a:defRPr>
            </a:lvl6pPr>
            <a:lvl7pPr marL="2743200" algn="l" defTabSz="914400" rtl="0" eaLnBrk="1" latinLnBrk="0" hangingPunct="1">
              <a:defRPr sz="1800" kern="1200">
                <a:solidFill>
                  <a:srgbClr val="FFFFFF"/>
                </a:solidFill>
                <a:latin typeface="Book Antiqua"/>
                <a:ea typeface="+mn-ea"/>
                <a:cs typeface="+mn-cs"/>
              </a:defRPr>
            </a:lvl7pPr>
            <a:lvl8pPr marL="3200400" algn="l" defTabSz="914400" rtl="0" eaLnBrk="1" latinLnBrk="0" hangingPunct="1">
              <a:defRPr sz="1800" kern="1200">
                <a:solidFill>
                  <a:srgbClr val="FFFFFF"/>
                </a:solidFill>
                <a:latin typeface="Book Antiqua"/>
                <a:ea typeface="+mn-ea"/>
                <a:cs typeface="+mn-cs"/>
              </a:defRPr>
            </a:lvl8pPr>
            <a:lvl9pPr marL="3657600" algn="l" defTabSz="914400" rtl="0" eaLnBrk="1" latinLnBrk="0" hangingPunct="1">
              <a:defRPr sz="1800" kern="1200">
                <a:solidFill>
                  <a:srgbClr val="FFFFFF"/>
                </a:solidFill>
                <a:latin typeface="Book Antiqua"/>
                <a:ea typeface="+mn-ea"/>
                <a:cs typeface="+mn-cs"/>
              </a:defRPr>
            </a:lvl9pPr>
          </a:lstStyle>
          <a:p>
            <a:pPr algn="ctr">
              <a:defRPr/>
            </a:pPr>
            <a:r>
              <a:rPr lang="en-US">
                <a:solidFill>
                  <a:srgbClr val="FF0000"/>
                </a:solidFill>
              </a:rPr>
              <a:t>Other Pattern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tretch>
            <a:fillRect/>
          </a:stretch>
        </p:blipFill>
        <p:spPr bwMode="auto">
          <a:xfrm>
            <a:off x="609600" y="584200"/>
            <a:ext cx="7799388" cy="5435600"/>
          </a:xfrm>
          <a:prstGeom prst="rect">
            <a:avLst/>
          </a:prstGeom>
          <a:noFill/>
          <a:ln w="9525">
            <a:noFill/>
            <a:miter lim="800000"/>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52400"/>
            <a:ext cx="5145088" cy="5238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err="1">
                <a:latin typeface="+mn-lt"/>
              </a:rPr>
              <a:t>Cheiloscopy for sex determination</a:t>
            </a:r>
            <a:endParaRPr lang="en-US" sz="2800">
              <a:latin typeface="+mn-lt"/>
            </a:endParaRPr>
          </a:p>
        </p:txBody>
      </p:sp>
      <p:sp>
        <p:nvSpPr>
          <p:cNvPr id="3" name="Rectangle 2"/>
          <p:cNvSpPr/>
          <p:nvPr/>
        </p:nvSpPr>
        <p:spPr>
          <a:xfrm>
            <a:off x="304800" y="609600"/>
            <a:ext cx="8610600"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a:latin typeface="+mn-lt"/>
              </a:rPr>
              <a:t>Type III (51.05%) lip pattern was predominantly reported </a:t>
            </a:r>
            <a:r>
              <a:rPr lang="en-US" sz="2400" smtClean="0">
                <a:latin typeface="+mn-lt"/>
              </a:rPr>
              <a:t> in males whereas </a:t>
            </a:r>
            <a:r>
              <a:rPr lang="en-US" sz="2400">
                <a:latin typeface="+mn-lt"/>
              </a:rPr>
              <a:t>Type II (37.06%) lip pattern was commonly found in females</a:t>
            </a:r>
          </a:p>
        </p:txBody>
      </p:sp>
      <p:pic>
        <p:nvPicPr>
          <p:cNvPr id="71684" name="Picture 3"/>
          <p:cNvPicPr>
            <a:picLocks noChangeAspect="1" noChangeArrowheads="1"/>
          </p:cNvPicPr>
          <p:nvPr/>
        </p:nvPicPr>
        <p:blipFill>
          <a:blip r:embed="rId2"/>
          <a:srcRect l="23125" t="25000" r="45000" b="42999"/>
          <a:stretch>
            <a:fillRect/>
          </a:stretch>
        </p:blipFill>
        <p:spPr bwMode="auto">
          <a:xfrm>
            <a:off x="152400" y="4191000"/>
            <a:ext cx="3886200" cy="2438400"/>
          </a:xfrm>
          <a:prstGeom prst="rect">
            <a:avLst/>
          </a:prstGeom>
          <a:noFill/>
          <a:ln w="9525">
            <a:noFill/>
            <a:miter lim="800000"/>
          </a:ln>
        </p:spPr>
      </p:pic>
      <p:pic>
        <p:nvPicPr>
          <p:cNvPr id="71685" name="Picture 4"/>
          <p:cNvPicPr>
            <a:picLocks noChangeAspect="1" noChangeArrowheads="1"/>
          </p:cNvPicPr>
          <p:nvPr/>
        </p:nvPicPr>
        <p:blipFill>
          <a:blip r:embed="rId3"/>
          <a:srcRect l="20000" t="28000" r="48125" b="42999"/>
          <a:stretch>
            <a:fillRect/>
          </a:stretch>
        </p:blipFill>
        <p:spPr bwMode="auto">
          <a:xfrm>
            <a:off x="5029200" y="4419600"/>
            <a:ext cx="3886200" cy="2209800"/>
          </a:xfrm>
          <a:prstGeom prst="rect">
            <a:avLst/>
          </a:prstGeom>
          <a:noFill/>
          <a:ln w="9525">
            <a:noFill/>
            <a:miter lim="800000"/>
          </a:ln>
        </p:spPr>
      </p:pic>
      <p:pic>
        <p:nvPicPr>
          <p:cNvPr id="71686" name="Picture 5"/>
          <p:cNvPicPr>
            <a:picLocks noChangeAspect="1" noChangeArrowheads="1"/>
          </p:cNvPicPr>
          <p:nvPr/>
        </p:nvPicPr>
        <p:blipFill>
          <a:blip r:embed="rId4"/>
          <a:srcRect l="18750" t="23000" r="52499" b="44000"/>
          <a:stretch>
            <a:fillRect/>
          </a:stretch>
        </p:blipFill>
        <p:spPr bwMode="auto">
          <a:xfrm>
            <a:off x="304800" y="1676400"/>
            <a:ext cx="3505200" cy="2514600"/>
          </a:xfrm>
          <a:prstGeom prst="rect">
            <a:avLst/>
          </a:prstGeom>
          <a:noFill/>
          <a:ln w="9525">
            <a:noFill/>
            <a:miter lim="800000"/>
          </a:ln>
        </p:spPr>
      </p:pic>
      <p:pic>
        <p:nvPicPr>
          <p:cNvPr id="71687" name="Picture 6"/>
          <p:cNvPicPr>
            <a:picLocks noChangeAspect="1" noChangeArrowheads="1"/>
          </p:cNvPicPr>
          <p:nvPr/>
        </p:nvPicPr>
        <p:blipFill>
          <a:blip r:embed="rId5"/>
          <a:srcRect l="18124" t="23000" r="52499" b="44000"/>
          <a:stretch>
            <a:fillRect/>
          </a:stretch>
        </p:blipFill>
        <p:spPr bwMode="auto">
          <a:xfrm>
            <a:off x="5181600" y="1905000"/>
            <a:ext cx="3581400" cy="2514600"/>
          </a:xfrm>
          <a:prstGeom prst="rect">
            <a:avLst/>
          </a:prstGeom>
          <a:noFill/>
          <a:ln w="9525">
            <a:noFill/>
            <a:miter lim="800000"/>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692697"/>
            <a:ext cx="7745505" cy="5433466"/>
          </a:xfrm>
        </p:spPr>
        <p:txBody>
          <a:bodyPr/>
          <a:lstStyle/>
          <a:p>
            <a:pPr marL="0" indent="0" algn="ctr">
              <a:buNone/>
            </a:pPr>
            <a:r>
              <a:rPr lang="en-IN" sz="4000" b="1">
                <a:solidFill>
                  <a:srgbClr val="AB1D86"/>
                </a:solidFill>
              </a:rPr>
              <a:t>RUGOSCOPY</a:t>
            </a:r>
          </a:p>
          <a:p>
            <a:endParaRPr lang="en-IN"/>
          </a:p>
        </p:txBody>
      </p:sp>
      <p:pic>
        <p:nvPicPr>
          <p:cNvPr id="1026" name="Picture 2" descr="C:\Users\user\Desktop\Figure-3-Fifteen-points-placed-on-the-T1-and-T2-digital-cast-on-the-second-and-third.png"/>
          <p:cNvPicPr>
            <a:picLocks noChangeAspect="1" noChangeArrowheads="1"/>
          </p:cNvPicPr>
          <p:nvPr/>
        </p:nvPicPr>
        <p:blipFill>
          <a:blip r:embed="rId2">
            <a:extLst>
              <a:ext uri="{28A0092B-C50C-407E-A947-70E740481C1C}">
                <a14:useLocalDpi xmlns:a14="http://schemas.microsoft.com/office/drawing/2010/main" xmlns:p159="http://schemas.microsoft.com/office/powerpoint/2015/09/main" xmlns:p15="http://schemas.microsoft.com/office/powerpoint/2012/main" xmlns:p14="http://schemas.microsoft.com/office/powerpoint/2010/main" xmlns:mc="http://schemas.openxmlformats.org/markup-compatibility/2006" xmlns:wp="http://schemas.openxmlformats.org/drawingml/2006/wordprocessingDrawing" xmlns:w="http://schemas.openxmlformats.org/wordprocessingml/2006/main" xmlns:m="http://schemas.openxmlformats.org/officeDocument/2006/math" xmlns="" val="0"/>
              </a:ext>
            </a:extLst>
          </a:blip>
          <a:stretch>
            <a:fillRect/>
          </a:stretch>
        </p:blipFill>
        <p:spPr bwMode="auto">
          <a:xfrm>
            <a:off x="2555776" y="2668279"/>
            <a:ext cx="3877653" cy="3137838"/>
          </a:xfrm>
          <a:prstGeom prst="rect">
            <a:avLst/>
          </a:prstGeom>
          <a:solidFill>
            <a:srgbClr val="FFFFFF">
              <a:shade val="85000"/>
            </a:srgbClr>
          </a:solidFill>
          <a:ln w="190500" cap="sq">
            <a:solidFill>
              <a:srgbClr val="AB1D8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4"/>
  <p:tag name="AS_OS" val="Microsoft Windows NT 10.0.17763.0"/>
  <p:tag name="AS_RELEASE_DATE" val="2022.04.14"/>
  <p:tag name="AS_TITLE" val="Aspose.Slides for .NET5"/>
  <p:tag name="AS_VERSION" val="22.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Book Antiqua"/>
        <a:cs typeface="Arial"/>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Book Antiqua"/>
        <a:cs typeface="Arial"/>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1573</Words>
  <Application>Aspose.Slides for .NET</Application>
  <PresentationFormat>On-screen Show (4:3)</PresentationFormat>
  <Paragraphs>256</Paragraphs>
  <Slides>34</Slides>
  <Notes>1</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Hardcover</vt:lpstr>
      <vt:lpstr>Slide 1</vt:lpstr>
      <vt:lpstr>CONTENTS</vt:lpstr>
      <vt:lpstr>Slide 3</vt:lpstr>
      <vt:lpstr>Specific learning Objective </vt:lpstr>
      <vt:lpstr>Classification of lip  prints</vt:lpstr>
      <vt:lpstr>Slide 6</vt:lpstr>
      <vt:lpstr>Slide 7</vt:lpstr>
      <vt:lpstr>Slide 8</vt:lpstr>
      <vt:lpstr>Slide 9</vt:lpstr>
      <vt:lpstr>THE PALATAL RUGAE IN IDENTIFICATION [RUGOSCOPY]</vt:lpstr>
      <vt:lpstr>Slide 11</vt:lpstr>
      <vt:lpstr>Slide 12</vt:lpstr>
      <vt:lpstr>Slide 13</vt:lpstr>
      <vt:lpstr>CLASSIFICATION OF RUGAE…</vt:lpstr>
      <vt:lpstr>Slide 15</vt:lpstr>
      <vt:lpstr>Slide 16</vt:lpstr>
      <vt:lpstr>Slide 17</vt:lpstr>
      <vt:lpstr>Slide 18</vt:lpstr>
      <vt:lpstr>Slide 19</vt:lpstr>
      <vt:lpstr>Slide 20</vt:lpstr>
      <vt:lpstr>DIFFERENT PATTERNS OF RUGAE</vt:lpstr>
      <vt:lpstr>Slide 22</vt:lpstr>
      <vt:lpstr>Slide 23</vt:lpstr>
      <vt:lpstr>Trobo Classified Palatal Rugae According To Shape, Number, Size And Position</vt:lpstr>
      <vt:lpstr>Slide 25</vt:lpstr>
      <vt:lpstr>Slide 26</vt:lpstr>
      <vt:lpstr>Slide 27</vt:lpstr>
      <vt:lpstr>Slide 28</vt:lpstr>
      <vt:lpstr>Slide 29</vt:lpstr>
      <vt:lpstr>Applied aspects of Rugoscopy:</vt:lpstr>
      <vt:lpstr>CONCLUSION </vt:lpstr>
      <vt:lpstr>Probable Question </vt:lpstr>
      <vt:lpstr>REFERENCES:</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N</cp:lastModifiedBy>
  <cp:revision>5</cp:revision>
  <cp:lastPrinted>2022-05-24T04:33:04Z</cp:lastPrinted>
  <dcterms:created xsi:type="dcterms:W3CDTF">2022-05-24T04:33:04Z</dcterms:created>
  <dcterms:modified xsi:type="dcterms:W3CDTF">2022-07-06T09:15:44Z</dcterms:modified>
</cp:coreProperties>
</file>